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sldIdLst>
    <p:sldId id="256" r:id="rId2"/>
    <p:sldId id="257" r:id="rId3"/>
    <p:sldId id="258" r:id="rId4"/>
    <p:sldId id="270" r:id="rId5"/>
    <p:sldId id="259" r:id="rId6"/>
    <p:sldId id="261" r:id="rId7"/>
    <p:sldId id="262" r:id="rId8"/>
    <p:sldId id="263" r:id="rId9"/>
    <p:sldId id="264" r:id="rId10"/>
    <p:sldId id="359" r:id="rId11"/>
    <p:sldId id="355" r:id="rId12"/>
    <p:sldId id="356" r:id="rId13"/>
    <p:sldId id="265" r:id="rId14"/>
    <p:sldId id="364" r:id="rId15"/>
    <p:sldId id="266" r:id="rId16"/>
    <p:sldId id="357" r:id="rId17"/>
    <p:sldId id="358" r:id="rId18"/>
    <p:sldId id="267" r:id="rId19"/>
    <p:sldId id="268" r:id="rId20"/>
    <p:sldId id="269" r:id="rId21"/>
    <p:sldId id="360" r:id="rId22"/>
    <p:sldId id="278" r:id="rId23"/>
    <p:sldId id="285" r:id="rId24"/>
    <p:sldId id="281" r:id="rId25"/>
    <p:sldId id="318" r:id="rId26"/>
    <p:sldId id="319" r:id="rId27"/>
    <p:sldId id="320" r:id="rId28"/>
    <p:sldId id="321" r:id="rId29"/>
    <p:sldId id="322" r:id="rId30"/>
    <p:sldId id="324" r:id="rId31"/>
    <p:sldId id="323" r:id="rId32"/>
    <p:sldId id="325" r:id="rId33"/>
    <p:sldId id="326" r:id="rId34"/>
    <p:sldId id="327" r:id="rId35"/>
    <p:sldId id="328" r:id="rId36"/>
    <p:sldId id="329" r:id="rId37"/>
    <p:sldId id="354" r:id="rId38"/>
    <p:sldId id="362" r:id="rId39"/>
    <p:sldId id="333" r:id="rId40"/>
    <p:sldId id="334" r:id="rId41"/>
    <p:sldId id="335" r:id="rId42"/>
    <p:sldId id="336" r:id="rId43"/>
    <p:sldId id="337" r:id="rId44"/>
    <p:sldId id="363" r:id="rId45"/>
    <p:sldId id="339" r:id="rId46"/>
    <p:sldId id="340" r:id="rId47"/>
    <p:sldId id="341" r:id="rId48"/>
    <p:sldId id="342" r:id="rId49"/>
    <p:sldId id="343" r:id="rId50"/>
    <p:sldId id="344" r:id="rId51"/>
    <p:sldId id="345" r:id="rId52"/>
    <p:sldId id="346" r:id="rId53"/>
    <p:sldId id="347" r:id="rId54"/>
    <p:sldId id="348" r:id="rId55"/>
    <p:sldId id="361" r:id="rId56"/>
    <p:sldId id="351" r:id="rId57"/>
    <p:sldId id="352" r:id="rId58"/>
    <p:sldId id="283" r:id="rId59"/>
    <p:sldId id="28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809" autoAdjust="0"/>
    <p:restoredTop sz="94660"/>
  </p:normalViewPr>
  <p:slideViewPr>
    <p:cSldViewPr snapToGrid="0">
      <p:cViewPr>
        <p:scale>
          <a:sx n="95" d="100"/>
          <a:sy n="95" d="100"/>
        </p:scale>
        <p:origin x="-34" y="115"/>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3A1C593-65D0-4073-BCC9-577B9352EA97}" type="datetimeFigureOut">
              <a:rPr lang="en-US" smtClean="0"/>
              <a:pPr/>
              <a:t>9/13/2023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B618960-8005-486C-9A75-10CB2AAC16F9}"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293618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xmlns="" val="202585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001639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696840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xmlns="" val="2505643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179378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463532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pPr/>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639760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pPr/>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037453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pPr/>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xmlns="" val="1038343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9/13/2023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957435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pPr/>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xmlns="" val="54015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pPr/>
              <a:t>9/13/2023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354523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pPr/>
              <a:t>9/13/2023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76533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pPr/>
              <a:t>9/13/2023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xmlns="" val="2639925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163427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9/13/2023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extLst>
      <p:ext uri="{BB962C8B-B14F-4D97-AF65-F5344CB8AC3E}">
        <p14:creationId xmlns:p14="http://schemas.microsoft.com/office/powerpoint/2010/main" xmlns="" val="2801808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A1C593-65D0-4073-BCC9-577B9352EA97}" type="datetimeFigureOut">
              <a:rPr lang="en-US" smtClean="0"/>
              <a:pPr/>
              <a:t>9/13/2023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618960-8005-486C-9A75-10CB2AAC16F9}" type="slidenum">
              <a:rPr lang="en-US" smtClean="0"/>
              <a:pPr/>
              <a:t>‹#›</a:t>
            </a:fld>
            <a:endParaRPr lang="en-US"/>
          </a:p>
        </p:txBody>
      </p:sp>
    </p:spTree>
    <p:extLst>
      <p:ext uri="{BB962C8B-B14F-4D97-AF65-F5344CB8AC3E}">
        <p14:creationId xmlns:p14="http://schemas.microsoft.com/office/powerpoint/2010/main" xmlns="" val="4008646314"/>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982663"/>
            <a:ext cx="9601200" cy="1303337"/>
          </a:xfrm>
        </p:spPr>
        <p:txBody>
          <a:bodyPr>
            <a:normAutofit fontScale="90000"/>
          </a:bodyPr>
          <a:lstStyle/>
          <a:p>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endParaRPr lang="en-IN" sz="6000" dirty="0">
              <a:latin typeface="Arial Black" panose="020B0A04020102020204" pitchFamily="34" charset="0"/>
            </a:endParaRPr>
          </a:p>
        </p:txBody>
      </p:sp>
      <p:pic>
        <p:nvPicPr>
          <p:cNvPr id="11" name="Picture 10"/>
          <p:cNvPicPr>
            <a:picLocks noChangeAspect="1"/>
          </p:cNvPicPr>
          <p:nvPr/>
        </p:nvPicPr>
        <p:blipFill>
          <a:blip r:embed="rId2"/>
          <a:stretch>
            <a:fillRect/>
          </a:stretch>
        </p:blipFill>
        <p:spPr>
          <a:xfrm>
            <a:off x="603115" y="612843"/>
            <a:ext cx="11011711" cy="5651771"/>
          </a:xfrm>
          <a:prstGeom prst="rect">
            <a:avLst/>
          </a:prstGeom>
        </p:spPr>
      </p:pic>
      <p:sp>
        <p:nvSpPr>
          <p:cNvPr id="9" name="Rounded Rectangle 8"/>
          <p:cNvSpPr/>
          <p:nvPr/>
        </p:nvSpPr>
        <p:spPr>
          <a:xfrm>
            <a:off x="2597285" y="1507787"/>
            <a:ext cx="7159558" cy="778213"/>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spc="300" dirty="0">
                <a:latin typeface="Arial Black" panose="020B0A04020102020204" pitchFamily="34" charset="0"/>
              </a:rPr>
              <a:t>ONLINE FOOD DELIVERY SYSTEM</a:t>
            </a:r>
          </a:p>
        </p:txBody>
      </p:sp>
    </p:spTree>
    <p:extLst>
      <p:ext uri="{BB962C8B-B14F-4D97-AF65-F5344CB8AC3E}">
        <p14:creationId xmlns:p14="http://schemas.microsoft.com/office/powerpoint/2010/main" xmlns="" val="3072013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latin typeface="Arial Black" panose="020B0A04020102020204" pitchFamily="34" charset="0"/>
              </a:rPr>
              <a:t>RABBIT MQ</a:t>
            </a:r>
            <a:endParaRPr lang="en-IN"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r>
              <a:rPr lang="en-US" sz="1800" smtClean="0">
                <a:latin typeface="Times New Roman" pitchFamily="18" charset="0"/>
                <a:cs typeface="Times New Roman" pitchFamily="18" charset="0"/>
              </a:rPr>
              <a:t>RabbitMQ </a:t>
            </a:r>
            <a:r>
              <a:rPr lang="en-US" sz="1800" dirty="0" smtClean="0">
                <a:latin typeface="Times New Roman" pitchFamily="18" charset="0"/>
                <a:cs typeface="Times New Roman" pitchFamily="18" charset="0"/>
              </a:rPr>
              <a:t>is the most widely deployed open source message broker</a:t>
            </a:r>
            <a:r>
              <a:rPr lang="en-US" sz="1800" dirty="0" smtClean="0">
                <a:latin typeface="Times New Roman" pitchFamily="18" charset="0"/>
                <a:cs typeface="Times New Roman" pitchFamily="18" charset="0"/>
              </a:rPr>
              <a:t>.</a:t>
            </a:r>
          </a:p>
          <a:p>
            <a:r>
              <a:rPr lang="en-IN" sz="1800" dirty="0" err="1" smtClean="0">
                <a:latin typeface="Times New Roman" pitchFamily="18" charset="0"/>
                <a:cs typeface="Times New Roman" pitchFamily="18" charset="0"/>
              </a:rPr>
              <a:t>RabbitMQ</a:t>
            </a:r>
            <a:r>
              <a:rPr lang="en-IN"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helps in scaling the application by deploying a message queuing mechanism in between the two applications.</a:t>
            </a:r>
          </a:p>
          <a:p>
            <a:r>
              <a:rPr lang="en-US" sz="1800" dirty="0" smtClean="0">
                <a:latin typeface="Times New Roman" pitchFamily="18" charset="0"/>
                <a:cs typeface="Times New Roman" pitchFamily="18" charset="0"/>
              </a:rPr>
              <a:t>It offers temporary storage for data preventing data loss. </a:t>
            </a:r>
            <a:endParaRPr lang="en-US" sz="1800" dirty="0" smtClean="0">
              <a:latin typeface="Times New Roman" pitchFamily="18" charset="0"/>
              <a:cs typeface="Times New Roman" pitchFamily="18" charset="0"/>
            </a:endParaRPr>
          </a:p>
          <a:p>
            <a:r>
              <a:rPr lang="en-US" sz="1800" dirty="0" err="1" smtClean="0">
                <a:latin typeface="Times New Roman" pitchFamily="18" charset="0"/>
                <a:cs typeface="Times New Roman" pitchFamily="18" charset="0"/>
              </a:rPr>
              <a:t>RabbitMQ</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Queue takes messages from the publisher and sends them to the </a:t>
            </a:r>
            <a:r>
              <a:rPr lang="en-US" sz="1800" dirty="0" smtClean="0">
                <a:latin typeface="Times New Roman" pitchFamily="18" charset="0"/>
                <a:cs typeface="Times New Roman" pitchFamily="18" charset="0"/>
              </a:rPr>
              <a:t>consumer.</a:t>
            </a:r>
            <a:endParaRPr lang="en-IN"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latest </a:t>
            </a:r>
            <a:r>
              <a:rPr lang="en-US" sz="1800" dirty="0" err="1" smtClean="0">
                <a:latin typeface="Times New Roman" pitchFamily="18" charset="0"/>
                <a:cs typeface="Times New Roman" pitchFamily="18" charset="0"/>
              </a:rPr>
              <a:t>RabbitMQ</a:t>
            </a:r>
            <a:r>
              <a:rPr lang="en-US" sz="1800" dirty="0" smtClean="0">
                <a:latin typeface="Times New Roman" pitchFamily="18" charset="0"/>
                <a:cs typeface="Times New Roman" pitchFamily="18" charset="0"/>
              </a:rPr>
              <a:t> 3.12 </a:t>
            </a:r>
            <a:endParaRPr lang="en-US" sz="1800" dirty="0" smtClean="0">
              <a:latin typeface="Times New Roman" pitchFamily="18" charset="0"/>
              <a:cs typeface="Times New Roman" pitchFamily="18" charset="0"/>
            </a:endParaRPr>
          </a:p>
          <a:p>
            <a:pPr>
              <a:buNone/>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docker</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run -it --</a:t>
            </a:r>
            <a:r>
              <a:rPr lang="en-US" sz="1800" dirty="0" err="1" smtClean="0">
                <a:latin typeface="Times New Roman" pitchFamily="18" charset="0"/>
                <a:cs typeface="Times New Roman" pitchFamily="18" charset="0"/>
              </a:rPr>
              <a:t>rm</a:t>
            </a:r>
            <a:r>
              <a:rPr lang="en-US" sz="1800" dirty="0" smtClean="0">
                <a:latin typeface="Times New Roman" pitchFamily="18" charset="0"/>
                <a:cs typeface="Times New Roman" pitchFamily="18" charset="0"/>
              </a:rPr>
              <a:t> --name </a:t>
            </a:r>
            <a:r>
              <a:rPr lang="en-US" sz="1800" dirty="0" err="1" smtClean="0">
                <a:latin typeface="Times New Roman" pitchFamily="18" charset="0"/>
                <a:cs typeface="Times New Roman" pitchFamily="18" charset="0"/>
              </a:rPr>
              <a:t>rabbitmq</a:t>
            </a:r>
            <a:r>
              <a:rPr lang="en-US" sz="1800" dirty="0" smtClean="0">
                <a:latin typeface="Times New Roman" pitchFamily="18" charset="0"/>
                <a:cs typeface="Times New Roman" pitchFamily="18" charset="0"/>
              </a:rPr>
              <a:t> -p 5672:5672 -p 15672:15672 rabbitmq:3.12-management</a:t>
            </a:r>
            <a:endParaRPr lang="en-US" sz="1800" dirty="0" smtClean="0">
              <a:latin typeface="Times New Roman" pitchFamily="18" charset="0"/>
              <a:cs typeface="Times New Roman" pitchFamily="18" charset="0"/>
            </a:endParaRPr>
          </a:p>
        </p:txBody>
      </p:sp>
    </p:spTree>
    <p:extLst>
      <p:ext uri="{BB962C8B-B14F-4D97-AF65-F5344CB8AC3E}">
        <p14:creationId xmlns:p14="http://schemas.microsoft.com/office/powerpoint/2010/main" xmlns="" val="856199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RABBIT MQ</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28420" y="2661736"/>
            <a:ext cx="6735159" cy="3317875"/>
          </a:xfrm>
          <a:prstGeom prst="rect">
            <a:avLst/>
          </a:prstGeom>
        </p:spPr>
      </p:pic>
    </p:spTree>
    <p:extLst>
      <p:ext uri="{BB962C8B-B14F-4D97-AF65-F5344CB8AC3E}">
        <p14:creationId xmlns:p14="http://schemas.microsoft.com/office/powerpoint/2010/main" xmlns="" val="2205836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RABBIT MQ</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a:stretch>
            <a:fillRect/>
          </a:stretch>
        </p:blipFill>
        <p:spPr>
          <a:xfrm>
            <a:off x="2815390" y="2629653"/>
            <a:ext cx="6372565" cy="3317875"/>
          </a:xfrm>
          <a:prstGeom prst="rect">
            <a:avLst/>
          </a:prstGeom>
        </p:spPr>
      </p:pic>
    </p:spTree>
    <p:extLst>
      <p:ext uri="{BB962C8B-B14F-4D97-AF65-F5344CB8AC3E}">
        <p14:creationId xmlns:p14="http://schemas.microsoft.com/office/powerpoint/2010/main" xmlns="" val="2685943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rial Black" panose="020B0A04020102020204" pitchFamily="34" charset="0"/>
              </a:rPr>
              <a:t>CONFIG SERVER</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 </a:t>
            </a:r>
            <a:r>
              <a:rPr lang="en-US" sz="1800" dirty="0" err="1">
                <a:latin typeface="Times New Roman" panose="02020603050405020304" pitchFamily="18" charset="0"/>
                <a:cs typeface="Times New Roman" panose="02020603050405020304" pitchFamily="18" charset="0"/>
              </a:rPr>
              <a:t>config</a:t>
            </a:r>
            <a:r>
              <a:rPr lang="en-US" sz="1800" dirty="0">
                <a:latin typeface="Times New Roman" panose="02020603050405020304" pitchFamily="18" charset="0"/>
                <a:cs typeface="Times New Roman" panose="02020603050405020304" pitchFamily="18" charset="0"/>
              </a:rPr>
              <a:t> server is a centralized repository for storing configuration data for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This data can include things like database connection strings, API keys, and environment variables.</a:t>
            </a:r>
            <a:endParaRPr lang="en-IN"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 "</a:t>
            </a:r>
            <a:r>
              <a:rPr lang="en-US" sz="1800" dirty="0" err="1">
                <a:latin typeface="Times New Roman" panose="02020603050405020304" pitchFamily="18" charset="0"/>
                <a:cs typeface="Times New Roman" panose="02020603050405020304" pitchFamily="18" charset="0"/>
              </a:rPr>
              <a:t>Config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microservice</a:t>
            </a:r>
            <a:r>
              <a:rPr lang="en-US" sz="1800" dirty="0">
                <a:latin typeface="Times New Roman" panose="02020603050405020304" pitchFamily="18" charset="0"/>
                <a:cs typeface="Times New Roman" panose="02020603050405020304" pitchFamily="18" charset="0"/>
              </a:rPr>
              <a:t>" typically refers to a </a:t>
            </a:r>
            <a:r>
              <a:rPr lang="en-US" sz="1800" dirty="0" err="1">
                <a:latin typeface="Times New Roman" panose="02020603050405020304" pitchFamily="18" charset="0"/>
                <a:cs typeface="Times New Roman" panose="02020603050405020304" pitchFamily="18" charset="0"/>
              </a:rPr>
              <a:t>microservice</a:t>
            </a:r>
            <a:r>
              <a:rPr lang="en-US" sz="1800" dirty="0">
                <a:latin typeface="Times New Roman" panose="02020603050405020304" pitchFamily="18" charset="0"/>
                <a:cs typeface="Times New Roman" panose="02020603050405020304" pitchFamily="18" charset="0"/>
              </a:rPr>
              <a:t> or component within a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architecture that is responsible for managing and distributing configuration settings and parameters to other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and applications in the system</a:t>
            </a:r>
            <a:r>
              <a:rPr lang="en-US" sz="1800" dirty="0"/>
              <a:t>.</a:t>
            </a:r>
          </a:p>
          <a:p>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config</a:t>
            </a:r>
            <a:r>
              <a:rPr lang="en-US" sz="1800" dirty="0">
                <a:latin typeface="Times New Roman" panose="02020603050405020304" pitchFamily="18" charset="0"/>
                <a:cs typeface="Times New Roman" panose="02020603050405020304" pitchFamily="18" charset="0"/>
              </a:rPr>
              <a:t> servers also store Authentication configuration information such as Role-Based Access Control or internal authentication settings for the cluster</a:t>
            </a:r>
            <a:r>
              <a:rPr lang="en-US" sz="1800" dirty="0"/>
              <a: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3990586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PROD MAIN</a:t>
            </a:r>
            <a:endParaRPr lang="en-IN" sz="4000" dirty="0">
              <a:latin typeface="Arial Black" panose="020B0A04020102020204" pitchFamily="34" charset="0"/>
            </a:endParaRPr>
          </a:p>
        </p:txBody>
      </p:sp>
      <p:pic>
        <p:nvPicPr>
          <p:cNvPr id="4" name="Picture 2"/>
          <p:cNvPicPr>
            <a:picLocks noGrp="1" noChangeAspect="1" noChangeArrowheads="1"/>
          </p:cNvPicPr>
          <p:nvPr>
            <p:ph idx="1"/>
          </p:nvPr>
        </p:nvPicPr>
        <p:blipFill>
          <a:blip r:embed="rId2"/>
          <a:srcRect r="39505" b="43648"/>
          <a:stretch>
            <a:fillRect/>
          </a:stretch>
        </p:blipFill>
        <p:spPr bwMode="auto">
          <a:xfrm>
            <a:off x="2354179" y="2605589"/>
            <a:ext cx="7483642" cy="3317875"/>
          </a:xfrm>
          <a:prstGeom prst="rect">
            <a:avLst/>
          </a:prstGeom>
          <a:noFill/>
          <a:ln w="9525">
            <a:noFill/>
            <a:miter lim="800000"/>
            <a:headEnd/>
            <a:tailEnd/>
          </a:ln>
          <a:effectLst/>
        </p:spPr>
      </p:pic>
    </p:spTree>
    <p:extLst>
      <p:ext uri="{BB962C8B-B14F-4D97-AF65-F5344CB8AC3E}">
        <p14:creationId xmlns:p14="http://schemas.microsoft.com/office/powerpoint/2010/main" xmlns="" val="38804359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rial Black" panose="020B0A04020102020204" pitchFamily="34" charset="0"/>
              </a:rPr>
              <a:t>EUREKA</a:t>
            </a:r>
          </a:p>
        </p:txBody>
      </p:sp>
      <p:sp>
        <p:nvSpPr>
          <p:cNvPr id="3" name="Content Placeholder 2"/>
          <p:cNvSpPr>
            <a:spLocks noGrp="1"/>
          </p:cNvSpPr>
          <p:nvPr>
            <p:ph idx="1"/>
          </p:nvPr>
        </p:nvSpPr>
        <p:spPr/>
        <p:txBody>
          <a:bodyPr/>
          <a:lstStyle/>
          <a:p>
            <a:r>
              <a:rPr lang="en-US" sz="1800" dirty="0">
                <a:latin typeface="Times New Roman" panose="02020603050405020304" pitchFamily="18" charset="0"/>
                <a:cs typeface="Times New Roman" panose="02020603050405020304" pitchFamily="18" charset="0"/>
              </a:rPr>
              <a:t>Netflix Eureka is a Java-based open source project that provides a RESTful interface for service discovery and registration.</a:t>
            </a:r>
          </a:p>
          <a:p>
            <a:r>
              <a:rPr lang="en-US" dirty="0"/>
              <a:t> </a:t>
            </a:r>
            <a:r>
              <a:rPr lang="en-US" sz="1800" dirty="0">
                <a:latin typeface="Times New Roman" panose="02020603050405020304" pitchFamily="18" charset="0"/>
                <a:cs typeface="Times New Roman" panose="02020603050405020304" pitchFamily="18" charset="0"/>
              </a:rPr>
              <a:t>Eureka helps to make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more resilient by providing a central registry of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This means that if one </a:t>
            </a:r>
            <a:r>
              <a:rPr lang="en-US" sz="1800" dirty="0" err="1">
                <a:latin typeface="Times New Roman" panose="02020603050405020304" pitchFamily="18" charset="0"/>
                <a:cs typeface="Times New Roman" panose="02020603050405020304" pitchFamily="18" charset="0"/>
              </a:rPr>
              <a:t>microservice</a:t>
            </a:r>
            <a:r>
              <a:rPr lang="en-US" sz="1800" dirty="0">
                <a:latin typeface="Times New Roman" panose="02020603050405020304" pitchFamily="18" charset="0"/>
                <a:cs typeface="Times New Roman" panose="02020603050405020304" pitchFamily="18" charset="0"/>
              </a:rPr>
              <a:t> goes down, the other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can still find each other</a:t>
            </a:r>
            <a:r>
              <a:rPr lang="en-US" dirty="0"/>
              <a:t>.</a:t>
            </a:r>
            <a:endParaRPr lang="en-IN" dirty="0"/>
          </a:p>
          <a:p>
            <a:r>
              <a:rPr lang="en-US" sz="1800" dirty="0">
                <a:latin typeface="Times New Roman" panose="02020603050405020304" pitchFamily="18" charset="0"/>
                <a:cs typeface="Times New Roman" panose="02020603050405020304" pitchFamily="18" charset="0"/>
              </a:rPr>
              <a:t>Eureka Server integrates with load balancing mechanisms such as Ribbon. This means that clients can query Eureka Server to retrieve a list of available service instances for a specific service</a:t>
            </a:r>
            <a:r>
              <a:rPr lang="en-US" dirty="0"/>
              <a:t>.</a:t>
            </a:r>
            <a:endParaRPr lang="en-IN" dirty="0"/>
          </a:p>
        </p:txBody>
      </p:sp>
    </p:spTree>
    <p:extLst>
      <p:ext uri="{BB962C8B-B14F-4D97-AF65-F5344CB8AC3E}">
        <p14:creationId xmlns:p14="http://schemas.microsoft.com/office/powerpoint/2010/main" xmlns="" val="5732460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EUREKA SERVER</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00347" y="2549442"/>
            <a:ext cx="6791306" cy="3317875"/>
          </a:xfrm>
          <a:prstGeom prst="rect">
            <a:avLst/>
          </a:prstGeom>
        </p:spPr>
      </p:pic>
    </p:spTree>
    <p:extLst>
      <p:ext uri="{BB962C8B-B14F-4D97-AF65-F5344CB8AC3E}">
        <p14:creationId xmlns:p14="http://schemas.microsoft.com/office/powerpoint/2010/main" xmlns="" val="20131089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EUREKA SERVER</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a:stretch>
            <a:fillRect/>
          </a:stretch>
        </p:blipFill>
        <p:spPr>
          <a:xfrm>
            <a:off x="2935705" y="2637673"/>
            <a:ext cx="6542654" cy="3317875"/>
          </a:xfrm>
          <a:prstGeom prst="rect">
            <a:avLst/>
          </a:prstGeom>
        </p:spPr>
      </p:pic>
    </p:spTree>
    <p:extLst>
      <p:ext uri="{BB962C8B-B14F-4D97-AF65-F5344CB8AC3E}">
        <p14:creationId xmlns:p14="http://schemas.microsoft.com/office/powerpoint/2010/main" xmlns="" val="34380260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rial Black" panose="020B0A04020102020204" pitchFamily="34" charset="0"/>
              </a:rPr>
              <a:t>FEIGN</a:t>
            </a:r>
          </a:p>
        </p:txBody>
      </p:sp>
      <p:sp>
        <p:nvSpPr>
          <p:cNvPr id="3" name="Content Placeholder 2"/>
          <p:cNvSpPr>
            <a:spLocks noGrp="1"/>
          </p:cNvSpPr>
          <p:nvPr>
            <p:ph idx="1"/>
          </p:nvPr>
        </p:nvSpPr>
        <p:spPr/>
        <p:txBody>
          <a:bodyPr/>
          <a:lstStyle/>
          <a:p>
            <a:r>
              <a:rPr lang="en-US" sz="1800" dirty="0">
                <a:latin typeface="Times New Roman" panose="02020603050405020304" pitchFamily="18" charset="0"/>
                <a:cs typeface="Times New Roman" panose="02020603050405020304" pitchFamily="18" charset="0"/>
              </a:rPr>
              <a:t>The Feign client is a declarative REST client that makes writing web clients easier. When using Feign, the developer has only to define the interfaces and annotate them accordingly</a:t>
            </a:r>
            <a:r>
              <a:rPr lang="en-US" dirty="0"/>
              <a:t>.</a:t>
            </a:r>
            <a:endParaRPr lang="en-IN" dirty="0"/>
          </a:p>
          <a:p>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use Feign clients to interact with other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APIs or endpoints, making it easier to implement inter-service communication.</a:t>
            </a:r>
          </a:p>
          <a:p>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FeignClient</a:t>
            </a:r>
            <a:r>
              <a:rPr lang="en-US" sz="1800" dirty="0">
                <a:latin typeface="Times New Roman" panose="02020603050405020304" pitchFamily="18" charset="0"/>
                <a:cs typeface="Times New Roman" panose="02020603050405020304" pitchFamily="18" charset="0"/>
              </a:rPr>
              <a:t> annotation is a part of the Spring Cloud Netflix project and is used in Spring-based applications to simplify the process of making HTTP requests to other RESTful services, often within a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architecture</a:t>
            </a:r>
            <a:r>
              <a:rPr lang="en-US" sz="1800" dirty="0"/>
              <a:t>.</a:t>
            </a:r>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8432636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Arial Black" panose="020B0A04020102020204" pitchFamily="34" charset="0"/>
                <a:cs typeface="Times New Roman" panose="02020603050405020304" pitchFamily="18" charset="0"/>
              </a:rPr>
              <a:t>Resilience and Retry</a:t>
            </a:r>
            <a:br>
              <a:rPr lang="en-IN" dirty="0">
                <a:latin typeface="Arial Black" panose="020B0A04020102020204" pitchFamily="34" charset="0"/>
                <a:cs typeface="Times New Roman" panose="02020603050405020304" pitchFamily="18" charset="0"/>
              </a:rPr>
            </a:br>
            <a:endParaRPr lang="en-IN" dirty="0">
              <a:latin typeface="Arial Black" panose="020B0A04020102020204" pitchFamily="34" charset="0"/>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Resilience4j is a lightweight fault tolerance library that can be used to implement the retry pattern in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It provides a number of features that can be used to configure the retry pattern, such as:</a:t>
            </a:r>
          </a:p>
          <a:p>
            <a:pPr marL="457200" lvl="1" indent="0">
              <a:buNone/>
            </a:pPr>
            <a:r>
              <a:rPr lang="en-US" sz="1800" dirty="0">
                <a:latin typeface="Times New Roman" panose="02020603050405020304" pitchFamily="18" charset="0"/>
                <a:cs typeface="Times New Roman" panose="02020603050405020304" pitchFamily="18" charset="0"/>
              </a:rPr>
              <a:t>The maximum number of retries</a:t>
            </a:r>
          </a:p>
          <a:p>
            <a:pPr marL="457200" lvl="1" indent="0">
              <a:buNone/>
            </a:pPr>
            <a:r>
              <a:rPr lang="en-US" sz="1800" dirty="0">
                <a:latin typeface="Times New Roman" panose="02020603050405020304" pitchFamily="18" charset="0"/>
                <a:cs typeface="Times New Roman" panose="02020603050405020304" pitchFamily="18" charset="0"/>
              </a:rPr>
              <a:t>The wait duration between retries</a:t>
            </a:r>
          </a:p>
          <a:p>
            <a:pPr marL="457200" lvl="1" indent="0">
              <a:buNone/>
            </a:pPr>
            <a:r>
              <a:rPr lang="en-US" sz="1800" dirty="0">
                <a:latin typeface="Times New Roman" panose="02020603050405020304" pitchFamily="18" charset="0"/>
                <a:cs typeface="Times New Roman" panose="02020603050405020304" pitchFamily="18" charset="0"/>
              </a:rPr>
              <a:t>The exceptions that should be retried</a:t>
            </a:r>
          </a:p>
          <a:p>
            <a:pPr marL="457200" lvl="1" indent="0">
              <a:buNone/>
            </a:pPr>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backoff</a:t>
            </a:r>
            <a:r>
              <a:rPr lang="en-US" sz="1800" dirty="0">
                <a:latin typeface="Times New Roman" panose="02020603050405020304" pitchFamily="18" charset="0"/>
                <a:cs typeface="Times New Roman" panose="02020603050405020304" pitchFamily="18" charset="0"/>
              </a:rPr>
              <a:t> algorithm</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@Retry annotation allows us to configure the retry pattern, such as the maximum number of retries and the wait duration between retries.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642893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4000" dirty="0">
                <a:latin typeface="Arial Black" panose="020B0A04020102020204" pitchFamily="34" charset="0"/>
              </a:rPr>
              <a:t>TEAM MEMBERS</a:t>
            </a:r>
          </a:p>
        </p:txBody>
      </p:sp>
      <p:sp>
        <p:nvSpPr>
          <p:cNvPr id="7" name="Content Placeholder 6"/>
          <p:cNvSpPr>
            <a:spLocks noGrp="1"/>
          </p:cNvSpPr>
          <p:nvPr>
            <p:ph sz="half" idx="1"/>
          </p:nvPr>
        </p:nvSpPr>
        <p:spPr/>
        <p:txBody>
          <a:bodyPr>
            <a:normAutofit/>
          </a:bodyPr>
          <a:lstStyle/>
          <a:p>
            <a:pPr>
              <a:spcAft>
                <a:spcPts val="0"/>
              </a:spcAft>
            </a:pPr>
            <a:r>
              <a:rPr lang="en-IN" sz="2000" dirty="0" err="1">
                <a:latin typeface="Times New Roman" panose="02020603050405020304" pitchFamily="18" charset="0"/>
                <a:cs typeface="Times New Roman" panose="02020603050405020304" pitchFamily="18" charset="0"/>
              </a:rPr>
              <a:t>Pullimaddi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Venkata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Revanth</a:t>
            </a:r>
            <a:endParaRPr lang="en-IN" sz="2000" dirty="0">
              <a:latin typeface="Times New Roman" panose="02020603050405020304" pitchFamily="18" charset="0"/>
              <a:cs typeface="Times New Roman" panose="02020603050405020304" pitchFamily="18" charset="0"/>
            </a:endParaRPr>
          </a:p>
          <a:p>
            <a:pPr marL="0" indent="0">
              <a:spcAft>
                <a:spcPts val="0"/>
              </a:spcAft>
              <a:buNone/>
            </a:pPr>
            <a:r>
              <a:rPr lang="en-IN" sz="2000" dirty="0">
                <a:latin typeface="Times New Roman" panose="02020603050405020304" pitchFamily="18" charset="0"/>
                <a:cs typeface="Times New Roman" panose="02020603050405020304" pitchFamily="18" charset="0"/>
              </a:rPr>
              <a:t> (TEAM LEAD) </a:t>
            </a:r>
          </a:p>
          <a:p>
            <a:pPr>
              <a:lnSpc>
                <a:spcPct val="150000"/>
              </a:lnSpc>
            </a:pPr>
            <a:r>
              <a:rPr lang="en-IN" sz="2000" dirty="0" err="1">
                <a:latin typeface="Times New Roman" panose="02020603050405020304" pitchFamily="18" charset="0"/>
                <a:cs typeface="Times New Roman" panose="02020603050405020304" pitchFamily="18" charset="0"/>
              </a:rPr>
              <a:t>Jayadhivyamani</a:t>
            </a:r>
            <a:r>
              <a:rPr lang="en-IN" sz="2000" dirty="0">
                <a:latin typeface="Times New Roman" panose="02020603050405020304" pitchFamily="18" charset="0"/>
                <a:cs typeface="Times New Roman" panose="02020603050405020304" pitchFamily="18" charset="0"/>
              </a:rPr>
              <a:t> J </a:t>
            </a:r>
          </a:p>
          <a:p>
            <a:pPr>
              <a:lnSpc>
                <a:spcPct val="150000"/>
              </a:lnSpc>
            </a:pPr>
            <a:r>
              <a:rPr lang="en-IN" sz="2000" dirty="0" err="1">
                <a:latin typeface="Times New Roman" panose="02020603050405020304" pitchFamily="18" charset="0"/>
                <a:cs typeface="Times New Roman" panose="02020603050405020304" pitchFamily="18" charset="0"/>
              </a:rPr>
              <a:t>Niharika</a:t>
            </a:r>
            <a:r>
              <a:rPr lang="en-IN" sz="2000" dirty="0">
                <a:latin typeface="Times New Roman" panose="02020603050405020304" pitchFamily="18" charset="0"/>
                <a:cs typeface="Times New Roman" panose="02020603050405020304" pitchFamily="18" charset="0"/>
              </a:rPr>
              <a:t> Das </a:t>
            </a:r>
          </a:p>
          <a:p>
            <a:pPr>
              <a:lnSpc>
                <a:spcPct val="150000"/>
              </a:lnSpc>
            </a:pPr>
            <a:r>
              <a:rPr lang="en-IN" sz="2000" dirty="0">
                <a:latin typeface="Times New Roman" panose="02020603050405020304" pitchFamily="18" charset="0"/>
                <a:cs typeface="Times New Roman" panose="02020603050405020304" pitchFamily="18" charset="0"/>
              </a:rPr>
              <a:t>Pooja Singh </a:t>
            </a:r>
          </a:p>
          <a:p>
            <a:pPr>
              <a:lnSpc>
                <a:spcPct val="150000"/>
              </a:lnSpc>
            </a:pPr>
            <a:r>
              <a:rPr lang="en-IN" sz="2000" dirty="0" err="1">
                <a:latin typeface="Times New Roman" panose="02020603050405020304" pitchFamily="18" charset="0"/>
                <a:cs typeface="Times New Roman" panose="02020603050405020304" pitchFamily="18" charset="0"/>
              </a:rPr>
              <a:t>Ankita</a:t>
            </a:r>
            <a:r>
              <a:rPr lang="en-IN" sz="2000" dirty="0">
                <a:latin typeface="Times New Roman" panose="02020603050405020304" pitchFamily="18" charset="0"/>
                <a:cs typeface="Times New Roman" panose="02020603050405020304" pitchFamily="18" charset="0"/>
              </a:rPr>
              <a:t> Mishra</a:t>
            </a:r>
          </a:p>
        </p:txBody>
      </p:sp>
      <p:sp>
        <p:nvSpPr>
          <p:cNvPr id="8" name="Content Placeholder 7"/>
          <p:cNvSpPr>
            <a:spLocks noGrp="1"/>
          </p:cNvSpPr>
          <p:nvPr>
            <p:ph sz="half" idx="2"/>
          </p:nvPr>
        </p:nvSpPr>
        <p:spPr/>
        <p:txBody>
          <a:bodyPr>
            <a:normAutofit/>
          </a:bodyPr>
          <a:lstStyle/>
          <a:p>
            <a:pPr>
              <a:lnSpc>
                <a:spcPct val="160000"/>
              </a:lnSpc>
            </a:pPr>
            <a:r>
              <a:rPr lang="en-IN" sz="2000" dirty="0" err="1">
                <a:latin typeface="Times New Roman" panose="02020603050405020304" pitchFamily="18" charset="0"/>
                <a:cs typeface="Times New Roman" panose="02020603050405020304" pitchFamily="18" charset="0"/>
              </a:rPr>
              <a:t>Najmunishaa</a:t>
            </a:r>
            <a:r>
              <a:rPr lang="en-IN" sz="2000" dirty="0">
                <a:latin typeface="Times New Roman" panose="02020603050405020304" pitchFamily="18" charset="0"/>
                <a:cs typeface="Times New Roman" panose="02020603050405020304" pitchFamily="18" charset="0"/>
              </a:rPr>
              <a:t> D </a:t>
            </a:r>
          </a:p>
          <a:p>
            <a:pPr>
              <a:lnSpc>
                <a:spcPct val="160000"/>
              </a:lnSpc>
            </a:pPr>
            <a:r>
              <a:rPr lang="en-IN" sz="2000" dirty="0" err="1">
                <a:latin typeface="Times New Roman" panose="02020603050405020304" pitchFamily="18" charset="0"/>
                <a:cs typeface="Times New Roman" panose="02020603050405020304" pitchFamily="18" charset="0"/>
              </a:rPr>
              <a:t>Pasupuleti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Divya</a:t>
            </a:r>
            <a:r>
              <a:rPr lang="en-IN" sz="2000" dirty="0">
                <a:latin typeface="Times New Roman" panose="02020603050405020304" pitchFamily="18" charset="0"/>
                <a:cs typeface="Times New Roman" panose="02020603050405020304" pitchFamily="18" charset="0"/>
              </a:rPr>
              <a:t> </a:t>
            </a:r>
          </a:p>
          <a:p>
            <a:pPr>
              <a:lnSpc>
                <a:spcPct val="160000"/>
              </a:lnSpc>
            </a:pPr>
            <a:r>
              <a:rPr lang="en-IN" sz="2000" dirty="0" err="1">
                <a:latin typeface="Times New Roman" panose="02020603050405020304" pitchFamily="18" charset="0"/>
                <a:cs typeface="Times New Roman" panose="02020603050405020304" pitchFamily="18" charset="0"/>
              </a:rPr>
              <a:t>Dhiyaneshwaran</a:t>
            </a:r>
            <a:r>
              <a:rPr lang="en-IN" sz="2000" dirty="0">
                <a:latin typeface="Times New Roman" panose="02020603050405020304" pitchFamily="18" charset="0"/>
                <a:cs typeface="Times New Roman" panose="02020603050405020304" pitchFamily="18" charset="0"/>
              </a:rPr>
              <a:t> X </a:t>
            </a:r>
          </a:p>
          <a:p>
            <a:pPr>
              <a:lnSpc>
                <a:spcPct val="160000"/>
              </a:lnSpc>
            </a:pPr>
            <a:r>
              <a:rPr lang="en-IN" sz="2000" dirty="0" err="1">
                <a:latin typeface="Times New Roman" panose="02020603050405020304" pitchFamily="18" charset="0"/>
                <a:cs typeface="Times New Roman" panose="02020603050405020304" pitchFamily="18" charset="0"/>
              </a:rPr>
              <a:t>Saravanakumar</a:t>
            </a:r>
            <a:r>
              <a:rPr lang="en-IN" sz="2000" dirty="0">
                <a:latin typeface="Times New Roman" panose="02020603050405020304" pitchFamily="18" charset="0"/>
                <a:cs typeface="Times New Roman" panose="02020603050405020304" pitchFamily="18" charset="0"/>
              </a:rPr>
              <a:t> T </a:t>
            </a:r>
          </a:p>
          <a:p>
            <a:pPr>
              <a:lnSpc>
                <a:spcPct val="160000"/>
              </a:lnSpc>
            </a:pPr>
            <a:r>
              <a:rPr lang="en-IN" sz="2000" dirty="0">
                <a:latin typeface="Times New Roman" panose="02020603050405020304" pitchFamily="18" charset="0"/>
                <a:cs typeface="Times New Roman" panose="02020603050405020304" pitchFamily="18" charset="0"/>
              </a:rPr>
              <a:t>Satya </a:t>
            </a:r>
            <a:r>
              <a:rPr lang="en-IN" sz="2000" dirty="0" err="1">
                <a:latin typeface="Times New Roman" panose="02020603050405020304" pitchFamily="18" charset="0"/>
                <a:cs typeface="Times New Roman" panose="02020603050405020304" pitchFamily="18" charset="0"/>
              </a:rPr>
              <a:t>Kartheek</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Devanaboina</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7748624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Arial Black" panose="020B0A04020102020204" pitchFamily="34" charset="0"/>
                <a:cs typeface="Times New Roman" panose="02020603050405020304" pitchFamily="18" charset="0"/>
              </a:rPr>
              <a:t>Sleuth and </a:t>
            </a:r>
            <a:r>
              <a:rPr lang="en-IN" dirty="0" err="1">
                <a:latin typeface="Arial Black" panose="020B0A04020102020204" pitchFamily="34" charset="0"/>
                <a:cs typeface="Times New Roman" panose="02020603050405020304" pitchFamily="18" charset="0"/>
              </a:rPr>
              <a:t>Zipkin</a:t>
            </a:r>
            <a:r>
              <a:rPr lang="en-IN" dirty="0">
                <a:latin typeface="Times New Roman" panose="02020603050405020304" pitchFamily="18" charset="0"/>
                <a:cs typeface="Times New Roman" panose="02020603050405020304" pitchFamily="18" charset="0"/>
              </a:rPr>
              <a:t/>
            </a:r>
            <a:br>
              <a:rPr lang="en-IN"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p:txBody>
          <a:bodyPr>
            <a:normAutofit lnSpcReduction="10000"/>
          </a:bodyPr>
          <a:lstStyle/>
          <a:p>
            <a:r>
              <a:rPr lang="en-US" sz="1800" b="1" dirty="0">
                <a:latin typeface="Times New Roman" panose="02020603050405020304" pitchFamily="18" charset="0"/>
                <a:cs typeface="Times New Roman" panose="02020603050405020304" pitchFamily="18" charset="0"/>
              </a:rPr>
              <a:t>Sleuth</a:t>
            </a:r>
            <a:r>
              <a:rPr lang="en-US" sz="1800" dirty="0">
                <a:latin typeface="Times New Roman" panose="02020603050405020304" pitchFamily="18" charset="0"/>
                <a:cs typeface="Times New Roman" panose="02020603050405020304" pitchFamily="18" charset="0"/>
              </a:rPr>
              <a:t> is a library that helps to generate and propagate trace IDs across multiple services. Trace IDs are unique identifiers that can be used to correlate requests across multiple services.</a:t>
            </a:r>
          </a:p>
          <a:p>
            <a:r>
              <a:rPr lang="en-US" sz="1800" b="1" dirty="0" err="1">
                <a:latin typeface="Times New Roman" panose="02020603050405020304" pitchFamily="18" charset="0"/>
                <a:cs typeface="Times New Roman" panose="02020603050405020304" pitchFamily="18" charset="0"/>
              </a:rPr>
              <a:t>Zipkin</a:t>
            </a:r>
            <a:r>
              <a:rPr lang="en-US" sz="1800" dirty="0">
                <a:latin typeface="Times New Roman" panose="02020603050405020304" pitchFamily="18" charset="0"/>
                <a:cs typeface="Times New Roman" panose="02020603050405020304" pitchFamily="18" charset="0"/>
              </a:rPr>
              <a:t> is a server that collects and stores trace data. It can be used to visualize and analyze trace data, helping you to identify performance bottlenecks and other problems in your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architecture</a:t>
            </a:r>
            <a:r>
              <a:rPr lang="en-US" dirty="0"/>
              <a:t>.</a:t>
            </a:r>
          </a:p>
          <a:p>
            <a:r>
              <a:rPr lang="en-US" sz="1800" dirty="0">
                <a:latin typeface="Times New Roman" panose="02020603050405020304" pitchFamily="18" charset="0"/>
                <a:cs typeface="Times New Roman" panose="02020603050405020304" pitchFamily="18" charset="0"/>
              </a:rPr>
              <a:t>Together, they offer a comprehensive solution for understanding and optimizing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-based applications</a:t>
            </a:r>
            <a:r>
              <a:rPr lang="en-US" sz="1800" dirty="0" smtClean="0">
                <a:latin typeface="Times New Roman" panose="02020603050405020304" pitchFamily="18" charset="0"/>
                <a:cs typeface="Times New Roman" panose="02020603050405020304" pitchFamily="18" charset="0"/>
              </a:rPr>
              <a:t>.</a:t>
            </a:r>
          </a:p>
          <a:p>
            <a:r>
              <a:rPr lang="en-IN" sz="1800" dirty="0" smtClean="0">
                <a:latin typeface="Times New Roman" panose="02020603050405020304" pitchFamily="18" charset="0"/>
                <a:cs typeface="Times New Roman" panose="02020603050405020304" pitchFamily="18" charset="0"/>
              </a:rPr>
              <a:t>To start the </a:t>
            </a:r>
            <a:r>
              <a:rPr lang="en-IN" sz="1800" dirty="0" err="1" smtClean="0">
                <a:latin typeface="Times New Roman" panose="02020603050405020304" pitchFamily="18" charset="0"/>
                <a:cs typeface="Times New Roman" panose="02020603050405020304" pitchFamily="18" charset="0"/>
              </a:rPr>
              <a:t>zipkin</a:t>
            </a:r>
            <a:r>
              <a:rPr lang="en-IN" sz="1800" dirty="0" smtClean="0">
                <a:latin typeface="Times New Roman" panose="02020603050405020304" pitchFamily="18" charset="0"/>
                <a:cs typeface="Times New Roman" panose="02020603050405020304" pitchFamily="18" charset="0"/>
              </a:rPr>
              <a:t> via </a:t>
            </a:r>
            <a:r>
              <a:rPr lang="en-IN" sz="1800" dirty="0" err="1" smtClean="0">
                <a:latin typeface="Times New Roman" panose="02020603050405020304" pitchFamily="18" charset="0"/>
                <a:cs typeface="Times New Roman" panose="02020603050405020304" pitchFamily="18" charset="0"/>
              </a:rPr>
              <a:t>docker</a:t>
            </a:r>
            <a:r>
              <a:rPr lang="en-IN" sz="1800" dirty="0" smtClean="0">
                <a:latin typeface="Times New Roman" panose="02020603050405020304" pitchFamily="18" charset="0"/>
                <a:cs typeface="Times New Roman" panose="02020603050405020304" pitchFamily="18" charset="0"/>
              </a:rPr>
              <a:t>, we need to run this command</a:t>
            </a:r>
          </a:p>
          <a:p>
            <a:pPr>
              <a:buNone/>
            </a:pPr>
            <a:r>
              <a:rPr lang="en-US" sz="1800" dirty="0" smtClean="0"/>
              <a:t>	</a:t>
            </a:r>
            <a:r>
              <a:rPr lang="en-US" sz="1800" dirty="0" err="1" smtClean="0"/>
              <a:t>docker</a:t>
            </a:r>
            <a:r>
              <a:rPr lang="en-US" sz="1800" dirty="0" smtClean="0"/>
              <a:t> </a:t>
            </a:r>
            <a:r>
              <a:rPr lang="en-US" sz="1800" dirty="0" smtClean="0"/>
              <a:t>run -d -p 9411:9411 </a:t>
            </a:r>
            <a:r>
              <a:rPr lang="en-US" sz="1800" dirty="0" err="1" smtClean="0"/>
              <a:t>openzipkin</a:t>
            </a:r>
            <a:r>
              <a:rPr lang="en-US" sz="1800" dirty="0" smtClean="0"/>
              <a:t>/</a:t>
            </a:r>
            <a:r>
              <a:rPr lang="en-US" sz="1800" dirty="0" err="1" smtClean="0"/>
              <a:t>zipkin</a:t>
            </a:r>
            <a:r>
              <a:rPr lang="en-US" sz="1800" dirty="0" smtClean="0"/>
              <a:t> </a:t>
            </a:r>
            <a:r>
              <a:rPr lang="en-US" sz="1800" dirty="0" smtClean="0"/>
              <a:t/>
            </a:r>
            <a:br>
              <a:rPr lang="en-US" sz="1800" dirty="0" smtClean="0"/>
            </a:br>
            <a:endParaRPr lang="en-US" sz="1800"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xmlns="" val="2244058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ZIPKINS</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640189" y="2533400"/>
            <a:ext cx="6911622" cy="3317875"/>
          </a:xfrm>
          <a:prstGeom prst="rect">
            <a:avLst/>
          </a:prstGeom>
        </p:spPr>
      </p:pic>
    </p:spTree>
    <p:extLst>
      <p:ext uri="{BB962C8B-B14F-4D97-AF65-F5344CB8AC3E}">
        <p14:creationId xmlns:p14="http://schemas.microsoft.com/office/powerpoint/2010/main" xmlns="" val="32257322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latin typeface="Arial Black" panose="020B0A04020102020204" pitchFamily="34" charset="0"/>
              </a:rPr>
              <a:t>DATABASE</a:t>
            </a:r>
            <a:r>
              <a:rPr lang="en-IN" dirty="0"/>
              <a:t> </a:t>
            </a:r>
          </a:p>
        </p:txBody>
      </p:sp>
      <p:pic>
        <p:nvPicPr>
          <p:cNvPr id="1026" name="Picture 2"/>
          <p:cNvPicPr>
            <a:picLocks noGrp="1" noChangeAspect="1" noChangeArrowheads="1"/>
          </p:cNvPicPr>
          <p:nvPr>
            <p:ph idx="1"/>
          </p:nvPr>
        </p:nvPicPr>
        <p:blipFill>
          <a:blip r:embed="rId2"/>
          <a:srcRect l="17143" t="17818" r="67501" b="51502"/>
          <a:stretch>
            <a:fillRect/>
          </a:stretch>
        </p:blipFill>
        <p:spPr bwMode="auto">
          <a:xfrm>
            <a:off x="1388852" y="2838091"/>
            <a:ext cx="2234241" cy="251085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17264" t="17358" r="60377" b="53711"/>
          <a:stretch>
            <a:fillRect/>
          </a:stretch>
        </p:blipFill>
        <p:spPr bwMode="auto">
          <a:xfrm>
            <a:off x="4140680" y="2855343"/>
            <a:ext cx="3278038" cy="238591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l="17264" t="18113" r="60377" b="50818"/>
          <a:stretch>
            <a:fillRect/>
          </a:stretch>
        </p:blipFill>
        <p:spPr bwMode="auto">
          <a:xfrm>
            <a:off x="7940878" y="2907103"/>
            <a:ext cx="2902526" cy="2268746"/>
          </a:xfrm>
          <a:prstGeom prst="rect">
            <a:avLst/>
          </a:prstGeom>
          <a:noFill/>
          <a:ln w="9525">
            <a:noFill/>
            <a:miter lim="800000"/>
            <a:headEnd/>
            <a:tailEnd/>
          </a:ln>
          <a:effectLst/>
        </p:spPr>
      </p:pic>
    </p:spTree>
    <p:extLst>
      <p:ext uri="{BB962C8B-B14F-4D97-AF65-F5344CB8AC3E}">
        <p14:creationId xmlns:p14="http://schemas.microsoft.com/office/powerpoint/2010/main" xmlns="" val="39830931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latin typeface="Arial Black" panose="020B0A04020102020204" pitchFamily="34" charset="0"/>
              </a:rPr>
              <a:t>DATABASE</a:t>
            </a:r>
            <a:r>
              <a:rPr lang="en-IN" dirty="0"/>
              <a:t> </a:t>
            </a:r>
          </a:p>
        </p:txBody>
      </p:sp>
      <p:pic>
        <p:nvPicPr>
          <p:cNvPr id="8" name="Picture 2"/>
          <p:cNvPicPr>
            <a:picLocks noChangeAspect="1" noChangeArrowheads="1"/>
          </p:cNvPicPr>
          <p:nvPr/>
        </p:nvPicPr>
        <p:blipFill>
          <a:blip r:embed="rId2"/>
          <a:srcRect l="16981" t="17862" r="57335" b="47673"/>
          <a:stretch>
            <a:fillRect/>
          </a:stretch>
        </p:blipFill>
        <p:spPr bwMode="auto">
          <a:xfrm>
            <a:off x="1086927" y="2967488"/>
            <a:ext cx="2994249" cy="2260122"/>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l="17335" t="14843" r="59316" b="53207"/>
          <a:stretch>
            <a:fillRect/>
          </a:stretch>
        </p:blipFill>
        <p:spPr bwMode="auto">
          <a:xfrm>
            <a:off x="8180717" y="2958861"/>
            <a:ext cx="2846717" cy="2191109"/>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l="17335" t="17610" r="55566" b="47421"/>
          <a:stretch>
            <a:fillRect/>
          </a:stretch>
        </p:blipFill>
        <p:spPr bwMode="auto">
          <a:xfrm>
            <a:off x="4451231" y="2932982"/>
            <a:ext cx="3303917" cy="2398144"/>
          </a:xfrm>
          <a:prstGeom prst="rect">
            <a:avLst/>
          </a:prstGeom>
          <a:noFill/>
          <a:ln w="9525">
            <a:noFill/>
            <a:miter lim="800000"/>
            <a:headEnd/>
            <a:tailEnd/>
          </a:ln>
          <a:effectLst/>
        </p:spPr>
      </p:pic>
    </p:spTree>
    <p:extLst>
      <p:ext uri="{BB962C8B-B14F-4D97-AF65-F5344CB8AC3E}">
        <p14:creationId xmlns:p14="http://schemas.microsoft.com/office/powerpoint/2010/main" xmlns="" val="3983093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rial Black" panose="020B0A04020102020204" pitchFamily="34" charset="0"/>
              </a:rPr>
              <a:t>POSTMAN TESTING</a:t>
            </a:r>
          </a:p>
        </p:txBody>
      </p:sp>
      <p:sp>
        <p:nvSpPr>
          <p:cNvPr id="3" name="Content Placeholder 2"/>
          <p:cNvSpPr>
            <a:spLocks noGrp="1"/>
          </p:cNvSpPr>
          <p:nvPr>
            <p:ph idx="1"/>
          </p:nvPr>
        </p:nvSpPr>
        <p:spPr/>
        <p:txBody>
          <a:bodyPr>
            <a:normAutofit/>
          </a:bodyPr>
          <a:lstStyle/>
          <a:p>
            <a:pPr marL="501650" indent="-342900" algn="just">
              <a:buFont typeface="Arial" panose="020B0604020202020204" pitchFamily="34" charset="0"/>
              <a:buChar char="•"/>
            </a:pPr>
            <a:r>
              <a:rPr lang="en-IN" altLang="en-US" sz="1800" dirty="0">
                <a:latin typeface="Times New Roman" panose="02020603050405020304" pitchFamily="18" charset="0"/>
                <a:cs typeface="Times New Roman" panose="02020603050405020304" pitchFamily="18" charset="0"/>
              </a:rPr>
              <a:t>Postman is an application used for API testing. It is an HTTP client that tests HTTP requests, utilizing a graphical user interface, through which we obtain different types of responses that need to be subsequently validated.</a:t>
            </a:r>
          </a:p>
          <a:p>
            <a:pPr marL="501650" indent="-342900" algn="just">
              <a:buFont typeface="Arial" panose="020B0604020202020204" pitchFamily="34" charset="0"/>
              <a:buChar char="•"/>
            </a:pPr>
            <a:endParaRPr lang="en-IN" altLang="en-US" sz="1800" dirty="0">
              <a:latin typeface="Times New Roman" panose="02020603050405020304" pitchFamily="18" charset="0"/>
              <a:cs typeface="Times New Roman" panose="02020603050405020304" pitchFamily="18" charset="0"/>
            </a:endParaRPr>
          </a:p>
          <a:p>
            <a:pPr marL="501650" indent="-342900" algn="just">
              <a:buFont typeface="Arial" panose="020B0604020202020204" pitchFamily="34" charset="0"/>
              <a:buChar char="•"/>
            </a:pPr>
            <a:r>
              <a:rPr lang="en-IN" altLang="en-US" sz="1800" dirty="0">
                <a:latin typeface="Times New Roman" panose="02020603050405020304" pitchFamily="18" charset="0"/>
                <a:cs typeface="Times New Roman" panose="02020603050405020304" pitchFamily="18" charset="0"/>
                <a:sym typeface="+mn-ea"/>
              </a:rPr>
              <a:t>It is a tool for testing the software of an API. It can be used to design, document, verify, create, and change APIs. Postman has the feature of sending and observing the Hypertext Transfer Protocol (HTTP) requests and responses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7239260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GET ADMIN</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077452" y="2597568"/>
            <a:ext cx="7304654" cy="3317875"/>
          </a:xfrm>
          <a:prstGeom prst="rect">
            <a:avLst/>
          </a:prstGeom>
        </p:spPr>
      </p:pic>
    </p:spTree>
    <p:extLst>
      <p:ext uri="{BB962C8B-B14F-4D97-AF65-F5344CB8AC3E}">
        <p14:creationId xmlns:p14="http://schemas.microsoft.com/office/powerpoint/2010/main" xmlns="" val="7503898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GET CARTS</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430380" y="2605590"/>
            <a:ext cx="6975790" cy="3317875"/>
          </a:xfrm>
          <a:prstGeom prst="rect">
            <a:avLst/>
          </a:prstGeom>
        </p:spPr>
      </p:pic>
    </p:spTree>
    <p:extLst>
      <p:ext uri="{BB962C8B-B14F-4D97-AF65-F5344CB8AC3E}">
        <p14:creationId xmlns:p14="http://schemas.microsoft.com/office/powerpoint/2010/main" xmlns="" val="25746150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DELETE CARTS BY ID</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652220" y="2629652"/>
            <a:ext cx="6887559" cy="3317875"/>
          </a:xfrm>
          <a:prstGeom prst="rect">
            <a:avLst/>
          </a:prstGeom>
        </p:spPr>
      </p:pic>
    </p:spTree>
    <p:extLst>
      <p:ext uri="{BB962C8B-B14F-4D97-AF65-F5344CB8AC3E}">
        <p14:creationId xmlns:p14="http://schemas.microsoft.com/office/powerpoint/2010/main" xmlns="" val="21148542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AFTER DELETE GET CARTS</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600083" y="2589547"/>
            <a:ext cx="6991833" cy="3317875"/>
          </a:xfrm>
          <a:prstGeom prst="rect">
            <a:avLst/>
          </a:prstGeom>
        </p:spPr>
      </p:pic>
    </p:spTree>
    <p:extLst>
      <p:ext uri="{BB962C8B-B14F-4D97-AF65-F5344CB8AC3E}">
        <p14:creationId xmlns:p14="http://schemas.microsoft.com/office/powerpoint/2010/main" xmlns="" val="593150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GET PRODUCT BY ADMIN</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502569" y="2573505"/>
            <a:ext cx="7064022" cy="3317875"/>
          </a:xfrm>
          <a:prstGeom prst="rect">
            <a:avLst/>
          </a:prstGeom>
        </p:spPr>
      </p:pic>
    </p:spTree>
    <p:extLst>
      <p:ext uri="{BB962C8B-B14F-4D97-AF65-F5344CB8AC3E}">
        <p14:creationId xmlns:p14="http://schemas.microsoft.com/office/powerpoint/2010/main" xmlns="" val="31127810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rial Black" panose="020B0A04020102020204" pitchFamily="34" charset="0"/>
              </a:rPr>
              <a:t>ABSTRACT</a:t>
            </a:r>
          </a:p>
        </p:txBody>
      </p:sp>
      <p:sp>
        <p:nvSpPr>
          <p:cNvPr id="3" name="Content Placeholder 2"/>
          <p:cNvSpPr>
            <a:spLocks noGrp="1"/>
          </p:cNvSpPr>
          <p:nvPr>
            <p:ph idx="1"/>
          </p:nvPr>
        </p:nvSpPr>
        <p:spPr/>
        <p:txBody>
          <a:bodyPr>
            <a:noAutofit/>
          </a:bodyPr>
          <a:lstStyle/>
          <a:p>
            <a:pPr marL="92583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In this project, we have created a Java Micro-services </a:t>
            </a:r>
            <a:r>
              <a:rPr lang="en-IN" sz="1800" dirty="0" smtClean="0">
                <a:latin typeface="Times New Roman" panose="02020603050405020304" pitchFamily="18" charset="0"/>
                <a:cs typeface="Times New Roman" panose="02020603050405020304" pitchFamily="18" charset="0"/>
              </a:rPr>
              <a:t>applications </a:t>
            </a:r>
            <a:r>
              <a:rPr lang="en-IN" sz="1800" dirty="0">
                <a:latin typeface="Times New Roman" panose="02020603050405020304" pitchFamily="18" charset="0"/>
                <a:cs typeface="Times New Roman" panose="02020603050405020304" pitchFamily="18" charset="0"/>
              </a:rPr>
              <a:t>called Online </a:t>
            </a:r>
            <a:r>
              <a:rPr lang="en-IN" sz="1800" dirty="0" err="1" smtClean="0">
                <a:latin typeface="Times New Roman" panose="02020603050405020304" pitchFamily="18" charset="0"/>
                <a:cs typeface="Times New Roman" panose="02020603050405020304" pitchFamily="18" charset="0"/>
              </a:rPr>
              <a:t>Foodapp</a:t>
            </a:r>
            <a:r>
              <a:rPr lang="en-IN" sz="1800" dirty="0" err="1" smtClean="0">
                <a:latin typeface="Times New Roman" panose="02020603050405020304" pitchFamily="18" charset="0"/>
                <a:cs typeface="Times New Roman" panose="02020603050405020304" pitchFamily="18" charset="0"/>
              </a:rPr>
              <a:t>Admin</a:t>
            </a:r>
            <a:r>
              <a:rPr lang="en-IN" sz="1800" dirty="0" smtClean="0">
                <a:latin typeface="Times New Roman" panose="02020603050405020304" pitchFamily="18" charset="0"/>
                <a:cs typeface="Times New Roman" panose="02020603050405020304" pitchFamily="18" charset="0"/>
              </a:rPr>
              <a:t> and </a:t>
            </a:r>
            <a:r>
              <a:rPr lang="en-IN" sz="1800" dirty="0" err="1" smtClean="0">
                <a:latin typeface="Times New Roman" panose="02020603050405020304" pitchFamily="18" charset="0"/>
                <a:cs typeface="Times New Roman" panose="02020603050405020304" pitchFamily="18" charset="0"/>
              </a:rPr>
              <a:t>FoodappCustomer</a:t>
            </a:r>
            <a:r>
              <a:rPr lang="en-IN" sz="1800" dirty="0" smtClean="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p>
            <a:pPr marL="925830">
              <a:buFont typeface="Arial" panose="020B0604020202020204" pitchFamily="34" charset="0"/>
              <a:buChar char="•"/>
            </a:pPr>
            <a:r>
              <a:rPr lang="en-IN" sz="1800" dirty="0" smtClean="0">
                <a:latin typeface="Times New Roman" panose="02020603050405020304" pitchFamily="18" charset="0"/>
                <a:cs typeface="Times New Roman" panose="02020603050405020304" pitchFamily="18" charset="0"/>
              </a:rPr>
              <a:t>We </a:t>
            </a:r>
            <a:r>
              <a:rPr lang="en-IN" sz="1800" dirty="0">
                <a:latin typeface="Times New Roman" panose="02020603050405020304" pitchFamily="18" charset="0"/>
                <a:cs typeface="Times New Roman" panose="02020603050405020304" pitchFamily="18" charset="0"/>
              </a:rPr>
              <a:t>used spring-boot for the backend and MySQL for the database and POSTMAN for testing.</a:t>
            </a:r>
          </a:p>
          <a:p>
            <a:pPr marL="92583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Each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is responsible for a specific task, such as Admin, Carts, Products , Customers and Purchase.</a:t>
            </a:r>
          </a:p>
          <a:p>
            <a:pPr marL="92583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Java, a versatile and widely adopted programming language, is utilized to implement these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 ensuring compatibility and performance. Additionally, containerization technologies such as Docker and tools like Kubernetes are employed for seamless deployment and scaling.</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3329895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GET PRODUCT BY CUST</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622884" y="2605589"/>
            <a:ext cx="6735159" cy="3317875"/>
          </a:xfrm>
          <a:prstGeom prst="rect">
            <a:avLst/>
          </a:prstGeom>
        </p:spPr>
      </p:pic>
    </p:spTree>
    <p:extLst>
      <p:ext uri="{BB962C8B-B14F-4D97-AF65-F5344CB8AC3E}">
        <p14:creationId xmlns:p14="http://schemas.microsoft.com/office/powerpoint/2010/main" xmlns="" val="22651097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latin typeface="Arial Black" panose="020B0A04020102020204" pitchFamily="34" charset="0"/>
              </a:rPr>
              <a:t>GET PRODUCT BY SERACH/KEYWORD</a:t>
            </a:r>
            <a:endParaRPr lang="en-IN"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558716" y="2573505"/>
            <a:ext cx="6719117" cy="3317875"/>
          </a:xfrm>
          <a:prstGeom prst="rect">
            <a:avLst/>
          </a:prstGeom>
        </p:spPr>
      </p:pic>
    </p:spTree>
    <p:extLst>
      <p:ext uri="{BB962C8B-B14F-4D97-AF65-F5344CB8AC3E}">
        <p14:creationId xmlns:p14="http://schemas.microsoft.com/office/powerpoint/2010/main" xmlns="" val="14791250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GET PURCHASE</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a:stretch>
            <a:fillRect/>
          </a:stretch>
        </p:blipFill>
        <p:spPr>
          <a:xfrm>
            <a:off x="2646947" y="2613611"/>
            <a:ext cx="7052327" cy="3317875"/>
          </a:xfrm>
          <a:prstGeom prst="rect">
            <a:avLst/>
          </a:prstGeom>
        </p:spPr>
      </p:pic>
    </p:spTree>
    <p:extLst>
      <p:ext uri="{BB962C8B-B14F-4D97-AF65-F5344CB8AC3E}">
        <p14:creationId xmlns:p14="http://schemas.microsoft.com/office/powerpoint/2010/main" xmlns="" val="32293566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GET PURCHASE BY EMAIL/ID</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36441" y="2653716"/>
            <a:ext cx="6719117" cy="3317875"/>
          </a:xfrm>
          <a:prstGeom prst="rect">
            <a:avLst/>
          </a:prstGeom>
        </p:spPr>
      </p:pic>
    </p:spTree>
    <p:extLst>
      <p:ext uri="{BB962C8B-B14F-4D97-AF65-F5344CB8AC3E}">
        <p14:creationId xmlns:p14="http://schemas.microsoft.com/office/powerpoint/2010/main" xmlns="" val="3099510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GET CUSTOMERS</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20399" y="2645694"/>
            <a:ext cx="6751201" cy="3317875"/>
          </a:xfrm>
          <a:prstGeom prst="rect">
            <a:avLst/>
          </a:prstGeom>
        </p:spPr>
      </p:pic>
    </p:spTree>
    <p:extLst>
      <p:ext uri="{BB962C8B-B14F-4D97-AF65-F5344CB8AC3E}">
        <p14:creationId xmlns:p14="http://schemas.microsoft.com/office/powerpoint/2010/main" xmlns="" val="21724745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POST CUSTOMER  BY EMAIL</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88578" y="2613610"/>
            <a:ext cx="6614843" cy="3317875"/>
          </a:xfrm>
          <a:prstGeom prst="rect">
            <a:avLst/>
          </a:prstGeom>
        </p:spPr>
      </p:pic>
    </p:spTree>
    <p:extLst>
      <p:ext uri="{BB962C8B-B14F-4D97-AF65-F5344CB8AC3E}">
        <p14:creationId xmlns:p14="http://schemas.microsoft.com/office/powerpoint/2010/main" xmlns="" val="21940182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latin typeface="Arial Black" panose="020B0A04020102020204" pitchFamily="34" charset="0"/>
              </a:rPr>
              <a:t>AFTER ADDING GET CUSTOMERS</a:t>
            </a:r>
            <a:endParaRPr lang="en-IN"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83305" y="2661736"/>
            <a:ext cx="6767243" cy="3317875"/>
          </a:xfrm>
          <a:prstGeom prst="rect">
            <a:avLst/>
          </a:prstGeom>
        </p:spPr>
      </p:pic>
    </p:spTree>
    <p:extLst>
      <p:ext uri="{BB962C8B-B14F-4D97-AF65-F5344CB8AC3E}">
        <p14:creationId xmlns:p14="http://schemas.microsoft.com/office/powerpoint/2010/main" xmlns="" val="29087412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ACTUATOR</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a:stretch>
            <a:fillRect/>
          </a:stretch>
        </p:blipFill>
        <p:spPr>
          <a:xfrm>
            <a:off x="2502568" y="2557463"/>
            <a:ext cx="7186863" cy="3317875"/>
          </a:xfrm>
          <a:prstGeom prst="rect">
            <a:avLst/>
          </a:prstGeom>
        </p:spPr>
      </p:pic>
    </p:spTree>
    <p:extLst>
      <p:ext uri="{BB962C8B-B14F-4D97-AF65-F5344CB8AC3E}">
        <p14:creationId xmlns:p14="http://schemas.microsoft.com/office/powerpoint/2010/main" xmlns="" val="3649811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EUREKA SERVER</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00347" y="2549442"/>
            <a:ext cx="6791306" cy="3317875"/>
          </a:xfrm>
          <a:prstGeom prst="rect">
            <a:avLst/>
          </a:prstGeom>
        </p:spPr>
      </p:pic>
    </p:spTree>
    <p:extLst>
      <p:ext uri="{BB962C8B-B14F-4D97-AF65-F5344CB8AC3E}">
        <p14:creationId xmlns:p14="http://schemas.microsoft.com/office/powerpoint/2010/main" xmlns="" val="20131089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latin typeface="Arial Black" panose="020B0A04020102020204" pitchFamily="34" charset="0"/>
              </a:rPr>
              <a:t>VIEW CUSTOMER SERVICE</a:t>
            </a:r>
            <a:endParaRPr lang="en-IN"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582779" y="2661737"/>
            <a:ext cx="6792569" cy="3317875"/>
          </a:xfrm>
          <a:prstGeom prst="rect">
            <a:avLst/>
          </a:prstGeom>
        </p:spPr>
      </p:pic>
    </p:spTree>
    <p:extLst>
      <p:ext uri="{BB962C8B-B14F-4D97-AF65-F5344CB8AC3E}">
        <p14:creationId xmlns:p14="http://schemas.microsoft.com/office/powerpoint/2010/main" xmlns="" val="5991329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rial Black" panose="020B0A04020102020204" pitchFamily="34" charset="0"/>
              </a:rPr>
              <a:t>TOOLS &amp; TECHNOLOGIES</a:t>
            </a:r>
          </a:p>
        </p:txBody>
      </p:sp>
      <p:sp>
        <p:nvSpPr>
          <p:cNvPr id="4" name="Content Placeholder 3"/>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Server Side: Spring Boot, Spring Data JPA</a:t>
            </a:r>
          </a:p>
          <a:p>
            <a:pPr marL="0" indent="0" algn="just">
              <a:buNone/>
            </a:pPr>
            <a:r>
              <a:rPr lang="en-US" dirty="0">
                <a:latin typeface="Times New Roman" panose="02020603050405020304" pitchFamily="18" charset="0"/>
                <a:cs typeface="Times New Roman" panose="02020603050405020304" pitchFamily="18" charset="0"/>
              </a:rPr>
              <a:t>Back-end: MY SQL </a:t>
            </a:r>
            <a:r>
              <a:rPr lang="en-US" dirty="0" smtClean="0">
                <a:latin typeface="Times New Roman" panose="02020603050405020304" pitchFamily="18" charset="0"/>
                <a:cs typeface="Times New Roman" panose="02020603050405020304" pitchFamily="18" charset="0"/>
              </a:rPr>
              <a:t>Database/</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Server: Apache Tomcat 9.0 </a:t>
            </a:r>
          </a:p>
          <a:p>
            <a:pPr marL="0" indent="0" algn="just">
              <a:buNone/>
            </a:pPr>
            <a:r>
              <a:rPr lang="en-US" dirty="0">
                <a:latin typeface="Times New Roman"/>
                <a:cs typeface="Times New Roman"/>
              </a:rPr>
              <a:t>Testing : Postman.</a:t>
            </a:r>
          </a:p>
        </p:txBody>
      </p:sp>
      <p:pic>
        <p:nvPicPr>
          <p:cNvPr id="5" name="Picture 4"/>
          <p:cNvPicPr>
            <a:picLocks noChangeAspect="1"/>
          </p:cNvPicPr>
          <p:nvPr/>
        </p:nvPicPr>
        <p:blipFill>
          <a:blip r:embed="rId2"/>
          <a:stretch>
            <a:fillRect/>
          </a:stretch>
        </p:blipFill>
        <p:spPr>
          <a:xfrm>
            <a:off x="6490213" y="3213513"/>
            <a:ext cx="1530229" cy="1329043"/>
          </a:xfrm>
          <a:prstGeom prst="rect">
            <a:avLst/>
          </a:prstGeom>
        </p:spPr>
      </p:pic>
      <p:pic>
        <p:nvPicPr>
          <p:cNvPr id="6" name="Picture 5"/>
          <p:cNvPicPr>
            <a:picLocks noChangeAspect="1"/>
          </p:cNvPicPr>
          <p:nvPr/>
        </p:nvPicPr>
        <p:blipFill>
          <a:blip r:embed="rId3"/>
          <a:stretch>
            <a:fillRect/>
          </a:stretch>
        </p:blipFill>
        <p:spPr>
          <a:xfrm>
            <a:off x="8685513" y="2718647"/>
            <a:ext cx="2054530" cy="1371719"/>
          </a:xfrm>
          <a:prstGeom prst="rect">
            <a:avLst/>
          </a:prstGeom>
        </p:spPr>
      </p:pic>
      <p:pic>
        <p:nvPicPr>
          <p:cNvPr id="7" name="Picture 6"/>
          <p:cNvPicPr>
            <a:picLocks noChangeAspect="1"/>
          </p:cNvPicPr>
          <p:nvPr/>
        </p:nvPicPr>
        <p:blipFill>
          <a:blip r:embed="rId4"/>
          <a:stretch>
            <a:fillRect/>
          </a:stretch>
        </p:blipFill>
        <p:spPr>
          <a:xfrm>
            <a:off x="7519362" y="4542556"/>
            <a:ext cx="3383573" cy="877900"/>
          </a:xfrm>
          <a:prstGeom prst="rect">
            <a:avLst/>
          </a:prstGeom>
        </p:spPr>
      </p:pic>
    </p:spTree>
    <p:extLst>
      <p:ext uri="{BB962C8B-B14F-4D97-AF65-F5344CB8AC3E}">
        <p14:creationId xmlns:p14="http://schemas.microsoft.com/office/powerpoint/2010/main" xmlns="" val="27352397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CUSTOMERS</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832694" y="2645694"/>
            <a:ext cx="6526611" cy="3317875"/>
          </a:xfrm>
          <a:prstGeom prst="rect">
            <a:avLst/>
          </a:prstGeom>
        </p:spPr>
      </p:pic>
    </p:spTree>
    <p:extLst>
      <p:ext uri="{BB962C8B-B14F-4D97-AF65-F5344CB8AC3E}">
        <p14:creationId xmlns:p14="http://schemas.microsoft.com/office/powerpoint/2010/main" xmlns="" val="6769672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CUSTOMER/BY ID</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3015916" y="2581526"/>
            <a:ext cx="6638906" cy="3317875"/>
          </a:xfrm>
          <a:prstGeom prst="rect">
            <a:avLst/>
          </a:prstGeom>
        </p:spPr>
      </p:pic>
    </p:spTree>
    <p:extLst>
      <p:ext uri="{BB962C8B-B14F-4D97-AF65-F5344CB8AC3E}">
        <p14:creationId xmlns:p14="http://schemas.microsoft.com/office/powerpoint/2010/main" xmlns="" val="6409197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PURCHASE</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856757" y="2653716"/>
            <a:ext cx="6478485" cy="3317875"/>
          </a:xfrm>
          <a:prstGeom prst="rect">
            <a:avLst/>
          </a:prstGeom>
        </p:spPr>
      </p:pic>
    </p:spTree>
    <p:extLst>
      <p:ext uri="{BB962C8B-B14F-4D97-AF65-F5344CB8AC3E}">
        <p14:creationId xmlns:p14="http://schemas.microsoft.com/office/powerpoint/2010/main" xmlns="" val="37257070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PURCHASE BY EMAIL/ID</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35179" y="2597568"/>
            <a:ext cx="6858000" cy="3317875"/>
          </a:xfrm>
          <a:prstGeom prst="rect">
            <a:avLst/>
          </a:prstGeom>
        </p:spPr>
      </p:pic>
    </p:spTree>
    <p:extLst>
      <p:ext uri="{BB962C8B-B14F-4D97-AF65-F5344CB8AC3E}">
        <p14:creationId xmlns:p14="http://schemas.microsoft.com/office/powerpoint/2010/main" xmlns="" val="6734983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EUREKA SERVER</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a:stretch>
            <a:fillRect/>
          </a:stretch>
        </p:blipFill>
        <p:spPr>
          <a:xfrm>
            <a:off x="2935705" y="2637673"/>
            <a:ext cx="6542654" cy="3317875"/>
          </a:xfrm>
          <a:prstGeom prst="rect">
            <a:avLst/>
          </a:prstGeom>
        </p:spPr>
      </p:pic>
    </p:spTree>
    <p:extLst>
      <p:ext uri="{BB962C8B-B14F-4D97-AF65-F5344CB8AC3E}">
        <p14:creationId xmlns:p14="http://schemas.microsoft.com/office/powerpoint/2010/main" xmlns="" val="34380260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VIEW ADMIN SERVICE</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03095" y="2557463"/>
            <a:ext cx="6967769" cy="3317875"/>
          </a:xfrm>
          <a:prstGeom prst="rect">
            <a:avLst/>
          </a:prstGeom>
        </p:spPr>
      </p:pic>
    </p:spTree>
    <p:extLst>
      <p:ext uri="{BB962C8B-B14F-4D97-AF65-F5344CB8AC3E}">
        <p14:creationId xmlns:p14="http://schemas.microsoft.com/office/powerpoint/2010/main" xmlns="" val="42427545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CARTS SERVICE</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43199" y="2589547"/>
            <a:ext cx="6542654" cy="3317875"/>
          </a:xfrm>
          <a:prstGeom prst="rect">
            <a:avLst/>
          </a:prstGeom>
        </p:spPr>
      </p:pic>
    </p:spTree>
    <p:extLst>
      <p:ext uri="{BB962C8B-B14F-4D97-AF65-F5344CB8AC3E}">
        <p14:creationId xmlns:p14="http://schemas.microsoft.com/office/powerpoint/2010/main" xmlns="" val="33408767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ADMIN</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864778" y="2589547"/>
            <a:ext cx="6462443" cy="3317875"/>
          </a:xfrm>
          <a:prstGeom prst="rect">
            <a:avLst/>
          </a:prstGeom>
        </p:spPr>
      </p:pic>
    </p:spTree>
    <p:extLst>
      <p:ext uri="{BB962C8B-B14F-4D97-AF65-F5344CB8AC3E}">
        <p14:creationId xmlns:p14="http://schemas.microsoft.com/office/powerpoint/2010/main" xmlns="" val="22234577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CUSTOMERS</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598822" y="2581526"/>
            <a:ext cx="6622864" cy="3317875"/>
          </a:xfrm>
          <a:prstGeom prst="rect">
            <a:avLst/>
          </a:prstGeom>
        </p:spPr>
      </p:pic>
    </p:spTree>
    <p:extLst>
      <p:ext uri="{BB962C8B-B14F-4D97-AF65-F5344CB8AC3E}">
        <p14:creationId xmlns:p14="http://schemas.microsoft.com/office/powerpoint/2010/main" xmlns="" val="41220914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PURCHASE</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a:stretch>
            <a:fillRect/>
          </a:stretch>
        </p:blipFill>
        <p:spPr>
          <a:xfrm>
            <a:off x="2482515" y="2533400"/>
            <a:ext cx="7226969" cy="3317875"/>
          </a:xfrm>
          <a:prstGeom prst="rect">
            <a:avLst/>
          </a:prstGeom>
        </p:spPr>
      </p:pic>
    </p:spTree>
    <p:extLst>
      <p:ext uri="{BB962C8B-B14F-4D97-AF65-F5344CB8AC3E}">
        <p14:creationId xmlns:p14="http://schemas.microsoft.com/office/powerpoint/2010/main" xmlns="" val="347529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rial Black" panose="020B0A04020102020204" pitchFamily="34" charset="0"/>
              </a:rPr>
              <a:t>SPRING BOOT</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Spring Boot is an open-source Java-based framework that makes it easy to create stand-alone, production-grade Spring applications. </a:t>
            </a:r>
          </a:p>
          <a:p>
            <a:r>
              <a:rPr lang="en-US" sz="1800" dirty="0" err="1">
                <a:latin typeface="Times New Roman" panose="02020603050405020304" pitchFamily="18" charset="0"/>
                <a:cs typeface="Times New Roman" panose="02020603050405020304" pitchFamily="18" charset="0"/>
              </a:rPr>
              <a:t>AutoConfiguration</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Starter dependencies</a:t>
            </a:r>
          </a:p>
          <a:p>
            <a:r>
              <a:rPr lang="en-US" sz="1800" dirty="0">
                <a:latin typeface="Times New Roman" panose="02020603050405020304" pitchFamily="18" charset="0"/>
                <a:cs typeface="Times New Roman" panose="02020603050405020304" pitchFamily="18" charset="0"/>
              </a:rPr>
              <a:t>Spring Ecosystem Integration</a:t>
            </a:r>
          </a:p>
          <a:p>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Support</a:t>
            </a:r>
            <a:endParaRPr lang="en-US" sz="1800" dirty="0"/>
          </a:p>
          <a:p>
            <a:r>
              <a:rPr lang="en-US" sz="1800" dirty="0">
                <a:latin typeface="Times New Roman" panose="02020603050405020304" pitchFamily="18" charset="0"/>
                <a:cs typeface="Times New Roman" panose="02020603050405020304" pitchFamily="18" charset="0"/>
              </a:rPr>
              <a:t>Monitoring and Actuator</a:t>
            </a:r>
          </a:p>
          <a:p>
            <a:r>
              <a:rPr lang="en-US" sz="1800" dirty="0">
                <a:latin typeface="Times New Roman" panose="02020603050405020304" pitchFamily="18" charset="0"/>
                <a:cs typeface="Times New Roman" panose="02020603050405020304" pitchFamily="18" charset="0"/>
              </a:rPr>
              <a:t>Java-Based</a:t>
            </a:r>
          </a:p>
          <a:p>
            <a:endParaRPr lang="en-US" sz="1800" dirty="0"/>
          </a:p>
          <a:p>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6131263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PRODUCTS/CUST</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638926" y="2533400"/>
            <a:ext cx="6914147" cy="3317875"/>
          </a:xfrm>
          <a:prstGeom prst="rect">
            <a:avLst/>
          </a:prstGeom>
        </p:spPr>
      </p:pic>
    </p:spTree>
    <p:extLst>
      <p:ext uri="{BB962C8B-B14F-4D97-AF65-F5344CB8AC3E}">
        <p14:creationId xmlns:p14="http://schemas.microsoft.com/office/powerpoint/2010/main" xmlns="" val="172160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PRODUCTS/ADMIN</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683042" y="2533400"/>
            <a:ext cx="6825916" cy="3317875"/>
          </a:xfrm>
          <a:prstGeom prst="rect">
            <a:avLst/>
          </a:prstGeom>
        </p:spPr>
      </p:pic>
    </p:spTree>
    <p:extLst>
      <p:ext uri="{BB962C8B-B14F-4D97-AF65-F5344CB8AC3E}">
        <p14:creationId xmlns:p14="http://schemas.microsoft.com/office/powerpoint/2010/main" xmlns="" val="32135736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CARTS</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502568" y="2485273"/>
            <a:ext cx="7186863" cy="3317875"/>
          </a:xfrm>
          <a:prstGeom prst="rect">
            <a:avLst/>
          </a:prstGeom>
        </p:spPr>
      </p:pic>
    </p:spTree>
    <p:extLst>
      <p:ext uri="{BB962C8B-B14F-4D97-AF65-F5344CB8AC3E}">
        <p14:creationId xmlns:p14="http://schemas.microsoft.com/office/powerpoint/2010/main" xmlns="" val="37081628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latin typeface="Arial Black" panose="020B0A04020102020204" pitchFamily="34" charset="0"/>
              </a:rPr>
              <a:t>ADMIN MICROSERVICES CIRCUITBREAKER</a:t>
            </a:r>
            <a:endParaRPr lang="en-IN" dirty="0">
              <a:latin typeface="Arial Black" panose="020B0A04020102020204" pitchFamily="34" charset="0"/>
            </a:endParaRPr>
          </a:p>
        </p:txBody>
      </p:sp>
      <p:pic>
        <p:nvPicPr>
          <p:cNvPr id="4" name="Content Placeholder 3"/>
          <p:cNvPicPr>
            <a:picLocks noGrp="1" noChangeAspect="1"/>
          </p:cNvPicPr>
          <p:nvPr>
            <p:ph idx="1"/>
          </p:nvPr>
        </p:nvPicPr>
        <p:blipFill>
          <a:blip r:embed="rId2"/>
          <a:stretch>
            <a:fillRect/>
          </a:stretch>
        </p:blipFill>
        <p:spPr>
          <a:xfrm>
            <a:off x="2390273" y="2533399"/>
            <a:ext cx="7411453" cy="3317875"/>
          </a:xfrm>
          <a:prstGeom prst="rect">
            <a:avLst/>
          </a:prstGeom>
        </p:spPr>
      </p:pic>
    </p:spTree>
    <p:extLst>
      <p:ext uri="{BB962C8B-B14F-4D97-AF65-F5344CB8AC3E}">
        <p14:creationId xmlns:p14="http://schemas.microsoft.com/office/powerpoint/2010/main" xmlns="" val="21031372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latin typeface="Arial Black" panose="020B0A04020102020204" pitchFamily="34" charset="0"/>
              </a:rPr>
              <a:t>CUSTOMER MICROSERVICES </a:t>
            </a:r>
            <a:r>
              <a:rPr lang="en-IN" dirty="0">
                <a:latin typeface="Arial Black" panose="020B0A04020102020204" pitchFamily="34" charset="0"/>
              </a:rPr>
              <a:t>CIRCUITBREAKER</a:t>
            </a:r>
            <a:endParaRPr lang="en-IN" dirty="0"/>
          </a:p>
        </p:txBody>
      </p:sp>
      <p:pic>
        <p:nvPicPr>
          <p:cNvPr id="4" name="Content Placeholder 3"/>
          <p:cNvPicPr>
            <a:picLocks noGrp="1" noChangeAspect="1"/>
          </p:cNvPicPr>
          <p:nvPr>
            <p:ph idx="1"/>
          </p:nvPr>
        </p:nvPicPr>
        <p:blipFill>
          <a:blip r:embed="rId2"/>
          <a:stretch>
            <a:fillRect/>
          </a:stretch>
        </p:blipFill>
        <p:spPr>
          <a:xfrm>
            <a:off x="2652220" y="2517358"/>
            <a:ext cx="6887559" cy="3317875"/>
          </a:xfrm>
          <a:prstGeom prst="rect">
            <a:avLst/>
          </a:prstGeom>
        </p:spPr>
      </p:pic>
    </p:spTree>
    <p:extLst>
      <p:ext uri="{BB962C8B-B14F-4D97-AF65-F5344CB8AC3E}">
        <p14:creationId xmlns:p14="http://schemas.microsoft.com/office/powerpoint/2010/main" xmlns="" val="15767219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RUN QUERY</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630905" y="2605589"/>
            <a:ext cx="6470464" cy="3317875"/>
          </a:xfrm>
          <a:prstGeom prst="rect">
            <a:avLst/>
          </a:prstGeom>
        </p:spPr>
      </p:pic>
    </p:spTree>
    <p:extLst>
      <p:ext uri="{BB962C8B-B14F-4D97-AF65-F5344CB8AC3E}">
        <p14:creationId xmlns:p14="http://schemas.microsoft.com/office/powerpoint/2010/main" xmlns="" val="22945212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CHECKING SPAN ID</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92589" y="2541421"/>
            <a:ext cx="6606822" cy="3317875"/>
          </a:xfrm>
          <a:prstGeom prst="rect">
            <a:avLst/>
          </a:prstGeom>
        </p:spPr>
      </p:pic>
    </p:spTree>
    <p:extLst>
      <p:ext uri="{BB962C8B-B14F-4D97-AF65-F5344CB8AC3E}">
        <p14:creationId xmlns:p14="http://schemas.microsoft.com/office/powerpoint/2010/main" xmlns="" val="7412330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latin typeface="Arial Black" panose="020B0A04020102020204" pitchFamily="34" charset="0"/>
              </a:rPr>
              <a:t>SPAN TABLE</a:t>
            </a:r>
            <a:endParaRPr lang="en-IN" sz="4000" dirty="0">
              <a:latin typeface="Arial Black" panose="020B0A04020102020204" pitchFamily="34" charset="0"/>
            </a:endParaRPr>
          </a:p>
        </p:txBody>
      </p:sp>
      <p:pic>
        <p:nvPicPr>
          <p:cNvPr id="4" name="Content Placeholder 3"/>
          <p:cNvPicPr>
            <a:picLocks noGrp="1" noChangeAspect="1"/>
          </p:cNvPicPr>
          <p:nvPr>
            <p:ph idx="1"/>
          </p:nvPr>
        </p:nvPicPr>
        <p:blipFill>
          <a:blip r:embed="rId2" cstate="print"/>
          <a:stretch>
            <a:fillRect/>
          </a:stretch>
        </p:blipFill>
        <p:spPr>
          <a:xfrm>
            <a:off x="2720399" y="2517357"/>
            <a:ext cx="6751201" cy="3317875"/>
          </a:xfrm>
          <a:prstGeom prst="rect">
            <a:avLst/>
          </a:prstGeom>
        </p:spPr>
      </p:pic>
    </p:spTree>
    <p:extLst>
      <p:ext uri="{BB962C8B-B14F-4D97-AF65-F5344CB8AC3E}">
        <p14:creationId xmlns:p14="http://schemas.microsoft.com/office/powerpoint/2010/main" xmlns="" val="5110223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rial Black" panose="020B0A04020102020204" pitchFamily="34" charset="0"/>
              </a:rPr>
              <a:t>CONCLUSION</a:t>
            </a:r>
          </a:p>
        </p:txBody>
      </p:sp>
      <p:sp>
        <p:nvSpPr>
          <p:cNvPr id="3" name="Content Placeholder 2"/>
          <p:cNvSpPr>
            <a:spLocks noGrp="1"/>
          </p:cNvSpPr>
          <p:nvPr>
            <p:ph idx="1"/>
          </p:nvPr>
        </p:nvSpPr>
        <p:spPr/>
        <p:txBody>
          <a:bodyPr>
            <a:normAutofit fontScale="62500" lnSpcReduction="20000"/>
          </a:bodyPr>
          <a:lstStyle/>
          <a:p>
            <a:pPr algn="just">
              <a:lnSpc>
                <a:spcPct val="150000"/>
              </a:lnSpc>
              <a:buClr>
                <a:schemeClr val="tx1"/>
              </a:buClr>
              <a:buFont typeface="Wingdings" panose="05000000000000000000" charset="0"/>
              <a:buChar char="Ø"/>
            </a:pPr>
            <a:r>
              <a:rPr lang="en-US" dirty="0">
                <a:latin typeface="Times New Roman" panose="02020603050405020304" pitchFamily="18" charset="0"/>
                <a:cs typeface="Times New Roman" panose="02020603050405020304" pitchFamily="18" charset="0"/>
              </a:rPr>
              <a:t>Finally, for the online meal ordering system, we created a secure, user-friendly food ordering administration system. </a:t>
            </a:r>
          </a:p>
          <a:p>
            <a:pPr algn="just">
              <a:lnSpc>
                <a:spcPct val="150000"/>
              </a:lnSpc>
              <a:buClr>
                <a:schemeClr val="tx1"/>
              </a:buClr>
              <a:buFont typeface="Wingdings" panose="05000000000000000000" charset="0"/>
              <a:buChar char="Ø"/>
            </a:pPr>
            <a:r>
              <a:rPr lang="en-US" dirty="0">
                <a:latin typeface="Times New Roman" panose="02020603050405020304" pitchFamily="18" charset="0"/>
                <a:cs typeface="Times New Roman" panose="02020603050405020304" pitchFamily="18" charset="0"/>
              </a:rPr>
              <a:t> Whether they are Administrators or Customers, this system can look after them all. </a:t>
            </a:r>
          </a:p>
          <a:p>
            <a:pPr algn="just">
              <a:lnSpc>
                <a:spcPct val="150000"/>
              </a:lnSpc>
              <a:buClr>
                <a:schemeClr val="tx1"/>
              </a:buClr>
              <a:buFont typeface="Wingdings" panose="05000000000000000000" charset="0"/>
              <a:buChar char="Ø"/>
            </a:pPr>
            <a:r>
              <a:rPr lang="en-US" dirty="0">
                <a:latin typeface="Times New Roman" panose="02020603050405020304" pitchFamily="18" charset="0"/>
                <a:cs typeface="Times New Roman" panose="02020603050405020304" pitchFamily="18" charset="0"/>
              </a:rPr>
              <a:t> This system will let them manage client meals, delivery boy data, and expand without creating  any disruption. </a:t>
            </a:r>
          </a:p>
          <a:p>
            <a:pPr algn="just">
              <a:lnSpc>
                <a:spcPct val="150000"/>
              </a:lnSpc>
              <a:buClr>
                <a:schemeClr val="tx1"/>
              </a:buClr>
              <a:buFont typeface="Wingdings" panose="05000000000000000000" charset="0"/>
              <a:buChar char="Ø"/>
            </a:pPr>
            <a:r>
              <a:rPr lang="en-US" dirty="0">
                <a:latin typeface="Times New Roman" panose="02020603050405020304" pitchFamily="18" charset="0"/>
                <a:cs typeface="Times New Roman" panose="02020603050405020304" pitchFamily="18" charset="0"/>
              </a:rPr>
              <a:t> This system is completely secure because each user is assigned a unique user ID and password, preventing Un </a:t>
            </a:r>
            <a:r>
              <a:rPr lang="en-US" dirty="0" err="1">
                <a:latin typeface="Times New Roman" panose="02020603050405020304" pitchFamily="18" charset="0"/>
                <a:cs typeface="Times New Roman" panose="02020603050405020304" pitchFamily="18" charset="0"/>
              </a:rPr>
              <a:t>authorised</a:t>
            </a:r>
            <a:r>
              <a:rPr lang="en-US" dirty="0">
                <a:latin typeface="Times New Roman" panose="02020603050405020304" pitchFamily="18" charset="0"/>
                <a:cs typeface="Times New Roman" panose="02020603050405020304" pitchFamily="18" charset="0"/>
              </a:rPr>
              <a:t> access. </a:t>
            </a:r>
          </a:p>
          <a:p>
            <a:pPr algn="just">
              <a:lnSpc>
                <a:spcPct val="150000"/>
              </a:lnSpc>
              <a:buClr>
                <a:schemeClr val="tx1"/>
              </a:buClr>
              <a:buFont typeface="Wingdings" panose="05000000000000000000" charset="0"/>
              <a:buChar char="Ø"/>
            </a:pPr>
            <a:r>
              <a:rPr lang="en-US" dirty="0">
                <a:latin typeface="Times New Roman" panose="02020603050405020304" pitchFamily="18" charset="0"/>
                <a:cs typeface="Times New Roman" panose="02020603050405020304" pitchFamily="18" charset="0"/>
              </a:rPr>
              <a:t> It is significantly simpler to use with online registration, payment, and cancellation. </a:t>
            </a:r>
          </a:p>
          <a:p>
            <a:pPr algn="just">
              <a:lnSpc>
                <a:spcPct val="150000"/>
              </a:lnSpc>
              <a:buClr>
                <a:schemeClr val="tx1"/>
              </a:buClr>
              <a:buFont typeface="Wingdings" panose="05000000000000000000" charset="0"/>
              <a:buChar char="Ø"/>
            </a:pPr>
            <a:r>
              <a:rPr lang="en-US" dirty="0">
                <a:latin typeface="Times New Roman" panose="02020603050405020304" pitchFamily="18" charset="0"/>
                <a:cs typeface="Times New Roman" panose="02020603050405020304" pitchFamily="18" charset="0"/>
              </a:rPr>
              <a:t> As a result, employing this method will reduce labor costs while increasing the amount of time clients can spend taking use of the services.</a:t>
            </a:r>
          </a:p>
          <a:p>
            <a:pPr algn="just">
              <a:lnSpc>
                <a:spcPct val="150000"/>
              </a:lnSpc>
              <a:buClr>
                <a:schemeClr val="tx1"/>
              </a:buClr>
              <a:buFont typeface="Wingdings" panose="05000000000000000000" charset="0"/>
              <a:buChar char="Ø"/>
            </a:pPr>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7312119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3337" y="547008"/>
            <a:ext cx="11046278" cy="5723164"/>
          </a:xfrm>
          <a:prstGeom prst="rect">
            <a:avLst/>
          </a:prstGeom>
        </p:spPr>
      </p:pic>
    </p:spTree>
    <p:extLst>
      <p:ext uri="{BB962C8B-B14F-4D97-AF65-F5344CB8AC3E}">
        <p14:creationId xmlns:p14="http://schemas.microsoft.com/office/powerpoint/2010/main" xmlns="" val="3107102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rial Black" panose="020B0A04020102020204" pitchFamily="34" charset="0"/>
              </a:rPr>
              <a:t>MICROSERVICES</a:t>
            </a:r>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Java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refer to a software architecture approach in which an application is built as a collection of small, independent, and loosely coupled services, all written in Java. </a:t>
            </a:r>
          </a:p>
          <a:p>
            <a:r>
              <a:rPr lang="en-US" sz="1800" dirty="0">
                <a:latin typeface="Times New Roman" panose="02020603050405020304" pitchFamily="18" charset="0"/>
                <a:cs typeface="Times New Roman" panose="02020603050405020304" pitchFamily="18" charset="0"/>
              </a:rPr>
              <a:t>Each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is responsible for a specific business capability or function and communicates with others over a network, often using lightweight protocols like HTTP or messaging systems. </a:t>
            </a:r>
          </a:p>
          <a:p>
            <a:r>
              <a:rPr lang="en-US" sz="1800" dirty="0">
                <a:latin typeface="Times New Roman" panose="02020603050405020304" pitchFamily="18" charset="0"/>
                <a:cs typeface="Times New Roman" panose="02020603050405020304" pitchFamily="18" charset="0"/>
              </a:rPr>
              <a:t>Java </a:t>
            </a:r>
            <a:r>
              <a:rPr lang="en-US" sz="1800" dirty="0" err="1">
                <a:latin typeface="Times New Roman" panose="02020603050405020304" pitchFamily="18" charset="0"/>
                <a:cs typeface="Times New Roman" panose="02020603050405020304" pitchFamily="18" charset="0"/>
              </a:rPr>
              <a:t>microservices</a:t>
            </a:r>
            <a:r>
              <a:rPr lang="en-US" sz="1800" dirty="0">
                <a:latin typeface="Times New Roman" panose="02020603050405020304" pitchFamily="18" charset="0"/>
                <a:cs typeface="Times New Roman" panose="02020603050405020304" pitchFamily="18" charset="0"/>
              </a:rPr>
              <a:t> architecture is an approach to software development that emphasizes small, independently deployable services that communicate to provide a complete application.</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973095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Arial Black" panose="020B0A04020102020204" pitchFamily="34" charset="0"/>
              </a:rPr>
              <a:t>BENEFITS OF MICROSERVICES</a:t>
            </a:r>
          </a:p>
        </p:txBody>
      </p:sp>
      <p:sp>
        <p:nvSpPr>
          <p:cNvPr id="3" name="Content Placeholder 2"/>
          <p:cNvSpPr>
            <a:spLocks noGrp="1"/>
          </p:cNvSpPr>
          <p:nvPr>
            <p:ph idx="1"/>
          </p:nvPr>
        </p:nvSpPr>
        <p:spPr/>
        <p:txBody>
          <a:bodyPr>
            <a:normAutofit/>
          </a:bodyPr>
          <a:lstStyle/>
          <a:p>
            <a:pPr>
              <a:buNone/>
            </a:pPr>
            <a:r>
              <a:rPr lang="en-US" sz="1900" b="1" dirty="0">
                <a:latin typeface="Times New Roman" panose="02020603050405020304" pitchFamily="18" charset="0"/>
                <a:cs typeface="Times New Roman" panose="02020603050405020304" pitchFamily="18" charset="0"/>
              </a:rPr>
              <a:t>Some of the benefits of using Java </a:t>
            </a:r>
            <a:r>
              <a:rPr lang="en-US" sz="1900" b="1" dirty="0" err="1">
                <a:latin typeface="Times New Roman" panose="02020603050405020304" pitchFamily="18" charset="0"/>
                <a:cs typeface="Times New Roman" panose="02020603050405020304" pitchFamily="18" charset="0"/>
              </a:rPr>
              <a:t>microservices</a:t>
            </a:r>
            <a:r>
              <a:rPr lang="en-US" sz="1900" b="1" dirty="0">
                <a:latin typeface="Times New Roman" panose="02020603050405020304" pitchFamily="18" charset="0"/>
                <a:cs typeface="Times New Roman" panose="02020603050405020304" pitchFamily="18" charset="0"/>
              </a:rPr>
              <a:t> include:</a:t>
            </a:r>
          </a:p>
          <a:p>
            <a:r>
              <a:rPr lang="en-US" sz="1900" dirty="0">
                <a:latin typeface="Times New Roman" panose="02020603050405020304" pitchFamily="18" charset="0"/>
                <a:cs typeface="Times New Roman" panose="02020603050405020304" pitchFamily="18" charset="0"/>
              </a:rPr>
              <a:t>Scalability</a:t>
            </a:r>
          </a:p>
          <a:p>
            <a:r>
              <a:rPr lang="en-US" sz="1900" dirty="0">
                <a:latin typeface="Times New Roman" panose="02020603050405020304" pitchFamily="18" charset="0"/>
                <a:cs typeface="Times New Roman" panose="02020603050405020304" pitchFamily="18" charset="0"/>
              </a:rPr>
              <a:t>Agility</a:t>
            </a:r>
          </a:p>
          <a:p>
            <a:r>
              <a:rPr lang="en-US" sz="1900" dirty="0">
                <a:latin typeface="Times New Roman" panose="02020603050405020304" pitchFamily="18" charset="0"/>
                <a:cs typeface="Times New Roman" panose="02020603050405020304" pitchFamily="18" charset="0"/>
              </a:rPr>
              <a:t>Resilience</a:t>
            </a:r>
          </a:p>
          <a:p>
            <a:r>
              <a:rPr lang="en-US" sz="1900" dirty="0">
                <a:latin typeface="Times New Roman" panose="02020603050405020304" pitchFamily="18" charset="0"/>
                <a:cs typeface="Times New Roman" panose="02020603050405020304" pitchFamily="18" charset="0"/>
              </a:rPr>
              <a:t>Maintainability</a:t>
            </a:r>
          </a:p>
          <a:p>
            <a:endParaRPr lang="en-IN" dirty="0"/>
          </a:p>
        </p:txBody>
      </p:sp>
    </p:spTree>
    <p:extLst>
      <p:ext uri="{BB962C8B-B14F-4D97-AF65-F5344CB8AC3E}">
        <p14:creationId xmlns:p14="http://schemas.microsoft.com/office/powerpoint/2010/main" xmlns="" val="856199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Arial Black" panose="020B0A04020102020204" pitchFamily="34" charset="0"/>
              </a:rPr>
              <a:t>FRAMEWORKS AND TOOLS</a:t>
            </a:r>
          </a:p>
        </p:txBody>
      </p:sp>
      <p:sp>
        <p:nvSpPr>
          <p:cNvPr id="3" name="Content Placeholder 2"/>
          <p:cNvSpPr>
            <a:spLocks noGrp="1"/>
          </p:cNvSpPr>
          <p:nvPr>
            <p:ph idx="1"/>
          </p:nvPr>
        </p:nvSpPr>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Some of the popular frameworks and tools for developing Java </a:t>
            </a:r>
            <a:r>
              <a:rPr lang="en-US" sz="1800" b="1" dirty="0" err="1">
                <a:latin typeface="Times New Roman" panose="02020603050405020304" pitchFamily="18" charset="0"/>
                <a:cs typeface="Times New Roman" panose="02020603050405020304" pitchFamily="18" charset="0"/>
              </a:rPr>
              <a:t>microservices</a:t>
            </a:r>
            <a:r>
              <a:rPr lang="en-US" sz="1800" b="1"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Spring Boot</a:t>
            </a:r>
          </a:p>
          <a:p>
            <a:r>
              <a:rPr lang="en-US" sz="1800" dirty="0">
                <a:latin typeface="Times New Roman" panose="02020603050405020304" pitchFamily="18" charset="0"/>
                <a:cs typeface="Times New Roman" panose="02020603050405020304" pitchFamily="18" charset="0"/>
              </a:rPr>
              <a:t>Netflix OSS</a:t>
            </a:r>
          </a:p>
          <a:p>
            <a:r>
              <a:rPr lang="en-US" sz="1800" dirty="0" err="1">
                <a:latin typeface="Times New Roman" panose="02020603050405020304" pitchFamily="18" charset="0"/>
                <a:cs typeface="Times New Roman" panose="02020603050405020304" pitchFamily="18" charset="0"/>
              </a:rPr>
              <a:t>Kubernetes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505117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Arial Black" panose="020B0A04020102020204" pitchFamily="34" charset="0"/>
              </a:rPr>
              <a:t>MICROSERVICES ARCHITECTURES</a:t>
            </a:r>
          </a:p>
        </p:txBody>
      </p:sp>
      <p:sp>
        <p:nvSpPr>
          <p:cNvPr id="3" name="Content Placeholder 2"/>
          <p:cNvSpPr>
            <a:spLocks noGrp="1"/>
          </p:cNvSpPr>
          <p:nvPr>
            <p:ph idx="1"/>
          </p:nvPr>
        </p:nvSpPr>
        <p:spPr/>
        <p:txBody>
          <a:bodyPr>
            <a:normAutofit/>
          </a:bodyPr>
          <a:lstStyle/>
          <a:p>
            <a:r>
              <a:rPr lang="en-IN" sz="1800" dirty="0" err="1">
                <a:latin typeface="Times New Roman" panose="02020603050405020304" pitchFamily="18" charset="0"/>
                <a:cs typeface="Times New Roman" panose="02020603050405020304" pitchFamily="18" charset="0"/>
              </a:rPr>
              <a:t>Config</a:t>
            </a:r>
            <a:r>
              <a:rPr lang="en-IN" sz="1800" dirty="0">
                <a:latin typeface="Times New Roman" panose="02020603050405020304" pitchFamily="18" charset="0"/>
                <a:cs typeface="Times New Roman" panose="02020603050405020304" pitchFamily="18" charset="0"/>
              </a:rPr>
              <a:t> Server</a:t>
            </a:r>
          </a:p>
          <a:p>
            <a:r>
              <a:rPr lang="en-IN" sz="1800" dirty="0">
                <a:latin typeface="Times New Roman" panose="02020603050405020304" pitchFamily="18" charset="0"/>
                <a:cs typeface="Times New Roman" panose="02020603050405020304" pitchFamily="18" charset="0"/>
              </a:rPr>
              <a:t>Eureka</a:t>
            </a:r>
          </a:p>
          <a:p>
            <a:r>
              <a:rPr lang="en-IN" sz="1800" dirty="0">
                <a:latin typeface="Times New Roman" panose="02020603050405020304" pitchFamily="18" charset="0"/>
                <a:cs typeface="Times New Roman" panose="02020603050405020304" pitchFamily="18" charset="0"/>
              </a:rPr>
              <a:t>Feign</a:t>
            </a:r>
          </a:p>
          <a:p>
            <a:r>
              <a:rPr lang="en-IN" sz="1800" dirty="0">
                <a:latin typeface="Times New Roman" panose="02020603050405020304" pitchFamily="18" charset="0"/>
                <a:cs typeface="Times New Roman" panose="02020603050405020304" pitchFamily="18" charset="0"/>
              </a:rPr>
              <a:t>Resilience and Retry</a:t>
            </a:r>
          </a:p>
          <a:p>
            <a:r>
              <a:rPr lang="en-IN" sz="1800" dirty="0">
                <a:latin typeface="Times New Roman" panose="02020603050405020304" pitchFamily="18" charset="0"/>
                <a:cs typeface="Times New Roman" panose="02020603050405020304" pitchFamily="18" charset="0"/>
              </a:rPr>
              <a:t>Sleuth and </a:t>
            </a:r>
            <a:r>
              <a:rPr lang="en-IN" sz="1800" dirty="0" err="1">
                <a:latin typeface="Times New Roman" panose="02020603050405020304" pitchFamily="18" charset="0"/>
                <a:cs typeface="Times New Roman" panose="02020603050405020304" pitchFamily="18" charset="0"/>
              </a:rPr>
              <a:t>Zipkin</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4016917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1251</TotalTime>
  <Words>868</Words>
  <Application>Microsoft Office PowerPoint</Application>
  <PresentationFormat>Custom</PresentationFormat>
  <Paragraphs>140</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Organic</vt:lpstr>
      <vt:lpstr>      </vt:lpstr>
      <vt:lpstr>TEAM MEMBERS</vt:lpstr>
      <vt:lpstr>ABSTRACT</vt:lpstr>
      <vt:lpstr>TOOLS &amp; TECHNOLOGIES</vt:lpstr>
      <vt:lpstr>SPRING BOOT</vt:lpstr>
      <vt:lpstr>MICROSERVICES</vt:lpstr>
      <vt:lpstr>BENEFITS OF MICROSERVICES</vt:lpstr>
      <vt:lpstr>FRAMEWORKS AND TOOLS</vt:lpstr>
      <vt:lpstr>MICROSERVICES ARCHITECTURES</vt:lpstr>
      <vt:lpstr>RABBIT MQ</vt:lpstr>
      <vt:lpstr>RABBIT MQ</vt:lpstr>
      <vt:lpstr>RABBIT MQ</vt:lpstr>
      <vt:lpstr>CONFIG SERVER</vt:lpstr>
      <vt:lpstr>PROD MAIN</vt:lpstr>
      <vt:lpstr>EUREKA</vt:lpstr>
      <vt:lpstr>EUREKA SERVER</vt:lpstr>
      <vt:lpstr>EUREKA SERVER</vt:lpstr>
      <vt:lpstr>FEIGN</vt:lpstr>
      <vt:lpstr>Resilience and Retry </vt:lpstr>
      <vt:lpstr>Sleuth and Zipkin </vt:lpstr>
      <vt:lpstr>ZIPKINS</vt:lpstr>
      <vt:lpstr>DATABASE </vt:lpstr>
      <vt:lpstr>DATABASE </vt:lpstr>
      <vt:lpstr>POSTMAN TESTING</vt:lpstr>
      <vt:lpstr>GET ADMIN</vt:lpstr>
      <vt:lpstr>GET CARTS</vt:lpstr>
      <vt:lpstr>DELETE CARTS BY ID</vt:lpstr>
      <vt:lpstr>AFTER DELETE GET CARTS</vt:lpstr>
      <vt:lpstr>GET PRODUCT BY ADMIN</vt:lpstr>
      <vt:lpstr>GET PRODUCT BY CUST</vt:lpstr>
      <vt:lpstr>GET PRODUCT BY SERACH/KEYWORD</vt:lpstr>
      <vt:lpstr>GET PURCHASE</vt:lpstr>
      <vt:lpstr>GET PURCHASE BY EMAIL/ID</vt:lpstr>
      <vt:lpstr>GET CUSTOMERS</vt:lpstr>
      <vt:lpstr>POST CUSTOMER  BY EMAIL</vt:lpstr>
      <vt:lpstr>AFTER ADDING GET CUSTOMERS</vt:lpstr>
      <vt:lpstr>ACTUATOR</vt:lpstr>
      <vt:lpstr>EUREKA SERVER</vt:lpstr>
      <vt:lpstr>VIEW CUSTOMER SERVICE</vt:lpstr>
      <vt:lpstr>CUSTOMERS</vt:lpstr>
      <vt:lpstr>CUSTOMER/BY ID</vt:lpstr>
      <vt:lpstr>PURCHASE</vt:lpstr>
      <vt:lpstr>PURCHASE BY EMAIL/ID</vt:lpstr>
      <vt:lpstr>EUREKA SERVER</vt:lpstr>
      <vt:lpstr>VIEW ADMIN SERVICE</vt:lpstr>
      <vt:lpstr>CARTS SERVICE</vt:lpstr>
      <vt:lpstr>ADMIN</vt:lpstr>
      <vt:lpstr>CUSTOMERS</vt:lpstr>
      <vt:lpstr>PURCHASE</vt:lpstr>
      <vt:lpstr>PRODUCTS/CUST</vt:lpstr>
      <vt:lpstr>PRODUCTS/ADMIN</vt:lpstr>
      <vt:lpstr>CARTS</vt:lpstr>
      <vt:lpstr>ADMIN MICROSERVICES CIRCUITBREAKER</vt:lpstr>
      <vt:lpstr>CUSTOMER MICROSERVICES CIRCUITBREAKER</vt:lpstr>
      <vt:lpstr>RUN QUERY</vt:lpstr>
      <vt:lpstr>CHECKING SPAN ID</vt:lpstr>
      <vt:lpstr>SPAN TABLE</vt:lpstr>
      <vt:lpstr>CONCLUSION</vt:lpstr>
      <vt:lpstr>Slide 59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syed irfan</dc:creator>
  <cp:lastModifiedBy>hp</cp:lastModifiedBy>
  <cp:revision>86</cp:revision>
  <dcterms:created xsi:type="dcterms:W3CDTF">2023-09-08T13:48:52Z</dcterms:created>
  <dcterms:modified xsi:type="dcterms:W3CDTF">2023-09-13T12:59:08Z</dcterms:modified>
</cp:coreProperties>
</file>